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94" r:id="rId3"/>
    <p:sldId id="257" r:id="rId4"/>
    <p:sldId id="281" r:id="rId5"/>
    <p:sldId id="258" r:id="rId6"/>
    <p:sldId id="290" r:id="rId7"/>
    <p:sldId id="291" r:id="rId8"/>
    <p:sldId id="296" r:id="rId9"/>
    <p:sldId id="298" r:id="rId10"/>
    <p:sldId id="299" r:id="rId11"/>
    <p:sldId id="292" r:id="rId12"/>
    <p:sldId id="266" r:id="rId13"/>
    <p:sldId id="297" r:id="rId14"/>
    <p:sldId id="262" r:id="rId15"/>
    <p:sldId id="263" r:id="rId16"/>
    <p:sldId id="264" r:id="rId17"/>
    <p:sldId id="265" r:id="rId18"/>
    <p:sldId id="283" r:id="rId19"/>
    <p:sldId id="284" r:id="rId20"/>
    <p:sldId id="287" r:id="rId21"/>
    <p:sldId id="288" r:id="rId22"/>
    <p:sldId id="285" r:id="rId23"/>
    <p:sldId id="286" r:id="rId24"/>
    <p:sldId id="289" r:id="rId25"/>
    <p:sldId id="259" r:id="rId26"/>
    <p:sldId id="260" r:id="rId27"/>
    <p:sldId id="261" r:id="rId28"/>
    <p:sldId id="268" r:id="rId29"/>
    <p:sldId id="269" r:id="rId30"/>
    <p:sldId id="270" r:id="rId31"/>
    <p:sldId id="271" r:id="rId32"/>
    <p:sldId id="272" r:id="rId33"/>
    <p:sldId id="273" r:id="rId34"/>
    <p:sldId id="275" r:id="rId35"/>
    <p:sldId id="274" r:id="rId36"/>
    <p:sldId id="280" r:id="rId37"/>
    <p:sldId id="277" r:id="rId38"/>
    <p:sldId id="278" r:id="rId39"/>
    <p:sldId id="282" r:id="rId40"/>
    <p:sldId id="301" r:id="rId41"/>
    <p:sldId id="279" r:id="rId42"/>
    <p:sldId id="276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5E5473-83CF-4A40-B226-9AE33DF78B9B}" v="745" dt="2025-04-03T20:04:18.781"/>
    <p1510:client id="{18A4776B-E3C4-EE9A-1475-07EE8DF224FC}" v="24" dt="2025-04-03T16:11:15.024"/>
    <p1510:client id="{4C8EC047-C50E-5FF4-9FC9-CB172DA81FFF}" v="292" dt="2025-04-03T18:01:59.132"/>
    <p1510:client id="{6A4EBD7D-F526-2ECA-027B-90699B173466}" v="171" dt="2025-04-03T16:09:58.183"/>
    <p1510:client id="{79BC20D0-86AD-49F7-8B19-DEFC5642FF8D}" v="40" dt="2025-04-03T18:44:07.950"/>
    <p1510:client id="{8695CA06-4AA5-8549-B0E4-F44D4FA4DFBC}" v="95" dt="2025-04-03T16:16:34.036"/>
    <p1510:client id="{8D84F511-F18D-A892-6C4E-042EACD35BC3}" v="29" dt="2025-04-03T16:32:26.449"/>
    <p1510:client id="{9BA7CF48-E7C1-4CB5-B621-E6D208DDEB86}" v="14" dt="2025-04-03T18:30:03.461"/>
    <p1510:client id="{DC84B869-28A7-4B72-A0F7-E4A44D6093AC}" v="298" dt="2025-04-03T19:27:54.8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5580" autoAdjust="0"/>
    <p:restoredTop sz="94660"/>
  </p:normalViewPr>
  <p:slideViewPr>
    <p:cSldViewPr snapToGrid="0">
      <p:cViewPr varScale="1">
        <p:scale>
          <a:sx n="74" d="100"/>
          <a:sy n="74" d="100"/>
        </p:scale>
        <p:origin x="96" y="3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ruti Modi" userId="1d18dd4b5d0fc982" providerId="LiveId" clId="{45CB4016-F4D2-4B8A-943F-8C7EA6623C6B}"/>
    <pc:docChg chg="modSld">
      <pc:chgData name="Shruti Modi" userId="1d18dd4b5d0fc982" providerId="LiveId" clId="{45CB4016-F4D2-4B8A-943F-8C7EA6623C6B}" dt="2025-04-03T20:19:33.182" v="4" actId="113"/>
      <pc:docMkLst>
        <pc:docMk/>
      </pc:docMkLst>
      <pc:sldChg chg="modSp mod">
        <pc:chgData name="Shruti Modi" userId="1d18dd4b5d0fc982" providerId="LiveId" clId="{45CB4016-F4D2-4B8A-943F-8C7EA6623C6B}" dt="2025-04-03T20:18:31.346" v="0" actId="113"/>
        <pc:sldMkLst>
          <pc:docMk/>
          <pc:sldMk cId="4090704250" sldId="268"/>
        </pc:sldMkLst>
        <pc:spChg chg="mod">
          <ac:chgData name="Shruti Modi" userId="1d18dd4b5d0fc982" providerId="LiveId" clId="{45CB4016-F4D2-4B8A-943F-8C7EA6623C6B}" dt="2025-04-03T20:18:31.346" v="0" actId="113"/>
          <ac:spMkLst>
            <pc:docMk/>
            <pc:sldMk cId="4090704250" sldId="268"/>
            <ac:spMk id="10" creationId="{343C128B-B52E-2D0B-E600-20412B00C799}"/>
          </ac:spMkLst>
        </pc:spChg>
      </pc:sldChg>
      <pc:sldChg chg="modSp mod">
        <pc:chgData name="Shruti Modi" userId="1d18dd4b5d0fc982" providerId="LiveId" clId="{45CB4016-F4D2-4B8A-943F-8C7EA6623C6B}" dt="2025-04-03T20:18:48.809" v="2" actId="113"/>
        <pc:sldMkLst>
          <pc:docMk/>
          <pc:sldMk cId="2910779329" sldId="270"/>
        </pc:sldMkLst>
        <pc:spChg chg="mod">
          <ac:chgData name="Shruti Modi" userId="1d18dd4b5d0fc982" providerId="LiveId" clId="{45CB4016-F4D2-4B8A-943F-8C7EA6623C6B}" dt="2025-04-03T20:18:48.809" v="2" actId="113"/>
          <ac:spMkLst>
            <pc:docMk/>
            <pc:sldMk cId="2910779329" sldId="270"/>
            <ac:spMk id="7" creationId="{D000C8DA-D65F-D68E-9D70-B7EE05F0E0F7}"/>
          </ac:spMkLst>
        </pc:spChg>
      </pc:sldChg>
      <pc:sldChg chg="modSp mod">
        <pc:chgData name="Shruti Modi" userId="1d18dd4b5d0fc982" providerId="LiveId" clId="{45CB4016-F4D2-4B8A-943F-8C7EA6623C6B}" dt="2025-04-03T20:19:19.753" v="3" actId="113"/>
        <pc:sldMkLst>
          <pc:docMk/>
          <pc:sldMk cId="1298041472" sldId="272"/>
        </pc:sldMkLst>
        <pc:spChg chg="mod">
          <ac:chgData name="Shruti Modi" userId="1d18dd4b5d0fc982" providerId="LiveId" clId="{45CB4016-F4D2-4B8A-943F-8C7EA6623C6B}" dt="2025-04-03T20:19:19.753" v="3" actId="113"/>
          <ac:spMkLst>
            <pc:docMk/>
            <pc:sldMk cId="1298041472" sldId="272"/>
            <ac:spMk id="6" creationId="{880D54AA-B8E7-3F40-8DDF-6CCDABFF83A6}"/>
          </ac:spMkLst>
        </pc:spChg>
      </pc:sldChg>
      <pc:sldChg chg="modSp mod">
        <pc:chgData name="Shruti Modi" userId="1d18dd4b5d0fc982" providerId="LiveId" clId="{45CB4016-F4D2-4B8A-943F-8C7EA6623C6B}" dt="2025-04-03T20:19:33.182" v="4" actId="113"/>
        <pc:sldMkLst>
          <pc:docMk/>
          <pc:sldMk cId="964267918" sldId="273"/>
        </pc:sldMkLst>
        <pc:spChg chg="mod">
          <ac:chgData name="Shruti Modi" userId="1d18dd4b5d0fc982" providerId="LiveId" clId="{45CB4016-F4D2-4B8A-943F-8C7EA6623C6B}" dt="2025-04-03T20:19:33.182" v="4" actId="113"/>
          <ac:spMkLst>
            <pc:docMk/>
            <pc:sldMk cId="964267918" sldId="273"/>
            <ac:spMk id="6" creationId="{9EFBF59D-8741-CF83-5333-0B2B9C3D56B2}"/>
          </ac:spMkLst>
        </pc:spChg>
      </pc:sldChg>
    </pc:docChg>
  </pc:docChgLst>
</pc:chgInfo>
</file>

<file path=ppt/media/image1.jp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tiff>
</file>

<file path=ppt/media/image19.tiff>
</file>

<file path=ppt/media/image2.jpg>
</file>

<file path=ppt/media/image20.jpeg>
</file>

<file path=ppt/media/image21.tif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2">
            <a:extLst>
              <a:ext uri="{FF2B5EF4-FFF2-40B4-BE49-F238E27FC236}">
                <a16:creationId xmlns:a16="http://schemas.microsoft.com/office/drawing/2014/main" xmlns="" id="{E343C2DA-8F54-45E8-B51F-EB2CA0706C50}"/>
              </a:ext>
            </a:extLst>
          </p:cNvPr>
          <p:cNvSpPr txBox="1">
            <a:spLocks/>
          </p:cNvSpPr>
          <p:nvPr/>
        </p:nvSpPr>
        <p:spPr>
          <a:xfrm>
            <a:off x="2146435" y="1266661"/>
            <a:ext cx="7460226" cy="647228"/>
          </a:xfrm>
          <a:prstGeom prst="rect">
            <a:avLst/>
          </a:prstGeom>
        </p:spPr>
        <p:txBody>
          <a:bodyPr vert="horz" wrap="square" lIns="0" tIns="38100" rIns="0" bIns="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108075" marR="5080" indent="-1096010" algn="just">
              <a:lnSpc>
                <a:spcPct val="92100"/>
              </a:lnSpc>
              <a:spcBef>
                <a:spcPts val="300"/>
              </a:spcBef>
            </a:pPr>
            <a:r>
              <a:rPr lang="en-US" sz="2150">
                <a:latin typeface="Times New Roman"/>
                <a:cs typeface="Tahoma"/>
              </a:rPr>
              <a:t>Smart charging Scheduling of EV based on seasonal uncertainty considering G2V and V2G in presence of Renewable.</a:t>
            </a:r>
            <a:endParaRPr lang="en-US" sz="1800">
              <a:latin typeface="Times New Roman"/>
              <a:cs typeface="Tahoma"/>
            </a:endParaRPr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xmlns="" id="{6D53D24B-8EDE-F999-5916-19B51BC44E56}"/>
              </a:ext>
            </a:extLst>
          </p:cNvPr>
          <p:cNvSpPr txBox="1"/>
          <p:nvPr/>
        </p:nvSpPr>
        <p:spPr>
          <a:xfrm>
            <a:off x="945960" y="2667000"/>
            <a:ext cx="5324211" cy="3436838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marL="15875">
              <a:lnSpc>
                <a:spcPct val="100000"/>
              </a:lnSpc>
              <a:spcBef>
                <a:spcPts val="100"/>
              </a:spcBef>
            </a:pPr>
            <a:r>
              <a:rPr lang="en-IN" b="1" spc="-10" dirty="0">
                <a:latin typeface="Times New Roman"/>
                <a:cs typeface="Tahoma"/>
              </a:rPr>
              <a:t>GROUP MEMBERS</a:t>
            </a:r>
            <a:endParaRPr lang="en-IN" sz="1800" dirty="0">
              <a:latin typeface="Times New Roman"/>
              <a:cs typeface="Verdana"/>
            </a:endParaRPr>
          </a:p>
          <a:p>
            <a:pPr marL="529590" indent="-517525">
              <a:spcBef>
                <a:spcPts val="1440"/>
              </a:spcBef>
              <a:buFontTx/>
              <a:buAutoNum type="arabicPeriod"/>
              <a:tabLst>
                <a:tab pos="529590" algn="l"/>
                <a:tab pos="530225" algn="l"/>
              </a:tabLst>
            </a:pPr>
            <a:r>
              <a:rPr lang="en-IN" dirty="0" smtClean="0">
                <a:latin typeface="Times New Roman"/>
                <a:cs typeface="Verdana"/>
              </a:rPr>
              <a:t>SOUMYADEEP </a:t>
            </a:r>
            <a:r>
              <a:rPr lang="en-IN" spc="-10" dirty="0" smtClean="0">
                <a:latin typeface="Times New Roman"/>
                <a:cs typeface="Verdana"/>
              </a:rPr>
              <a:t>B</a:t>
            </a:r>
            <a:r>
              <a:rPr lang="en-IN" spc="-5" dirty="0" smtClean="0">
                <a:latin typeface="Times New Roman"/>
                <a:cs typeface="Verdana"/>
              </a:rPr>
              <a:t>ERA</a:t>
            </a:r>
            <a:r>
              <a:rPr lang="en-IN" spc="-5" dirty="0">
                <a:latin typeface="Times New Roman"/>
                <a:cs typeface="Verdana"/>
              </a:rPr>
              <a:t>(12021002011001</a:t>
            </a:r>
            <a:r>
              <a:rPr lang="en-IN" spc="-5" dirty="0" smtClean="0">
                <a:latin typeface="Times New Roman"/>
                <a:cs typeface="Verdana"/>
              </a:rPr>
              <a:t>)</a:t>
            </a:r>
          </a:p>
          <a:p>
            <a:pPr marL="529590" indent="-517525">
              <a:lnSpc>
                <a:spcPct val="100000"/>
              </a:lnSpc>
              <a:spcBef>
                <a:spcPts val="1440"/>
              </a:spcBef>
              <a:buAutoNum type="arabicPeriod"/>
              <a:tabLst>
                <a:tab pos="529590" algn="l"/>
                <a:tab pos="530225" algn="l"/>
              </a:tabLst>
            </a:pPr>
            <a:r>
              <a:rPr lang="en-IN" sz="1800" spc="-85" dirty="0" smtClean="0">
                <a:latin typeface="Times New Roman"/>
                <a:cs typeface="Verdana"/>
              </a:rPr>
              <a:t>S</a:t>
            </a:r>
            <a:r>
              <a:rPr lang="en-IN" sz="1800" spc="-60" dirty="0" smtClean="0">
                <a:latin typeface="Times New Roman"/>
                <a:cs typeface="Verdana"/>
              </a:rPr>
              <a:t>H</a:t>
            </a:r>
            <a:r>
              <a:rPr lang="en-IN" sz="1800" spc="-80" dirty="0" smtClean="0">
                <a:latin typeface="Times New Roman"/>
                <a:cs typeface="Verdana"/>
              </a:rPr>
              <a:t>R</a:t>
            </a:r>
            <a:r>
              <a:rPr lang="en-IN" sz="1800" spc="-75" dirty="0" smtClean="0">
                <a:latin typeface="Times New Roman"/>
                <a:cs typeface="Verdana"/>
              </a:rPr>
              <a:t>U</a:t>
            </a:r>
            <a:r>
              <a:rPr lang="en-IN" sz="1800" spc="-35" dirty="0" smtClean="0">
                <a:latin typeface="Times New Roman"/>
                <a:cs typeface="Verdana"/>
              </a:rPr>
              <a:t>T</a:t>
            </a:r>
            <a:r>
              <a:rPr lang="en-IN" sz="1800" spc="-45" dirty="0" smtClean="0">
                <a:latin typeface="Times New Roman"/>
                <a:cs typeface="Verdana"/>
              </a:rPr>
              <a:t>I</a:t>
            </a:r>
            <a:r>
              <a:rPr lang="en-IN" sz="1800" spc="-145" dirty="0" smtClean="0">
                <a:latin typeface="Times New Roman"/>
                <a:cs typeface="Verdana"/>
              </a:rPr>
              <a:t> </a:t>
            </a:r>
            <a:r>
              <a:rPr lang="en-IN" sz="1800" spc="-75" dirty="0">
                <a:latin typeface="Times New Roman"/>
                <a:cs typeface="Verdana"/>
              </a:rPr>
              <a:t>MO</a:t>
            </a:r>
            <a:r>
              <a:rPr lang="en-IN" sz="1800" spc="-65" dirty="0">
                <a:latin typeface="Times New Roman"/>
                <a:cs typeface="Verdana"/>
              </a:rPr>
              <a:t>D</a:t>
            </a:r>
            <a:r>
              <a:rPr lang="en-IN" sz="1800" spc="-45" dirty="0">
                <a:latin typeface="Times New Roman"/>
                <a:cs typeface="Verdana"/>
              </a:rPr>
              <a:t>I(12021002011038)</a:t>
            </a:r>
            <a:endParaRPr lang="en-IN" sz="1800" dirty="0">
              <a:latin typeface="Times New Roman"/>
              <a:cs typeface="Verdana"/>
            </a:endParaRPr>
          </a:p>
          <a:p>
            <a:pPr marL="529590" indent="-517525">
              <a:lnSpc>
                <a:spcPct val="100000"/>
              </a:lnSpc>
              <a:spcBef>
                <a:spcPts val="1445"/>
              </a:spcBef>
              <a:buAutoNum type="arabicPeriod"/>
              <a:tabLst>
                <a:tab pos="529590" algn="l"/>
                <a:tab pos="530225" algn="l"/>
              </a:tabLst>
            </a:pPr>
            <a:r>
              <a:rPr lang="en-IN" sz="1800" spc="-60" dirty="0">
                <a:latin typeface="Times New Roman"/>
                <a:cs typeface="Verdana"/>
              </a:rPr>
              <a:t>RUPALI</a:t>
            </a:r>
            <a:r>
              <a:rPr lang="en-IN" sz="1800" spc="25" dirty="0">
                <a:latin typeface="Times New Roman"/>
                <a:cs typeface="Verdana"/>
              </a:rPr>
              <a:t> </a:t>
            </a:r>
            <a:r>
              <a:rPr lang="en-IN" sz="1800" spc="-60" dirty="0">
                <a:latin typeface="Times New Roman"/>
                <a:cs typeface="Verdana"/>
              </a:rPr>
              <a:t>DUTTA(12021002011050)</a:t>
            </a:r>
            <a:endParaRPr lang="en-IN" sz="1800" dirty="0">
              <a:latin typeface="Times New Roman"/>
              <a:cs typeface="Verdana"/>
            </a:endParaRPr>
          </a:p>
          <a:p>
            <a:pPr marL="529590" indent="-517525">
              <a:lnSpc>
                <a:spcPct val="100000"/>
              </a:lnSpc>
              <a:spcBef>
                <a:spcPts val="1365"/>
              </a:spcBef>
              <a:buAutoNum type="arabicPeriod"/>
              <a:tabLst>
                <a:tab pos="529590" algn="l"/>
                <a:tab pos="530225" algn="l"/>
              </a:tabLst>
            </a:pPr>
            <a:endParaRPr lang="en-IN" sz="1800" spc="-5" dirty="0">
              <a:latin typeface="Times New Roman"/>
              <a:cs typeface="Verdana"/>
            </a:endParaRPr>
          </a:p>
          <a:p>
            <a:pPr marL="12065" algn="ctr">
              <a:lnSpc>
                <a:spcPct val="100000"/>
              </a:lnSpc>
              <a:spcBef>
                <a:spcPts val="1365"/>
              </a:spcBef>
              <a:tabLst>
                <a:tab pos="529590" algn="l"/>
                <a:tab pos="530225" algn="l"/>
              </a:tabLst>
            </a:pPr>
            <a:r>
              <a:rPr lang="en-IN" spc="-5" dirty="0">
                <a:latin typeface="Times New Roman"/>
                <a:cs typeface="Verdana"/>
              </a:rPr>
              <a:t>Under the supervision of  </a:t>
            </a:r>
            <a:endParaRPr lang="en-IN" spc="-5" dirty="0" smtClean="0">
              <a:latin typeface="Times New Roman"/>
              <a:cs typeface="Verdana"/>
            </a:endParaRPr>
          </a:p>
          <a:p>
            <a:pPr marL="12065" algn="ctr">
              <a:lnSpc>
                <a:spcPct val="100000"/>
              </a:lnSpc>
              <a:spcBef>
                <a:spcPts val="1365"/>
              </a:spcBef>
              <a:tabLst>
                <a:tab pos="529590" algn="l"/>
                <a:tab pos="530225" algn="l"/>
              </a:tabLst>
            </a:pPr>
            <a:r>
              <a:rPr lang="en-IN" spc="-5" dirty="0" err="1" smtClean="0">
                <a:latin typeface="Times New Roman"/>
                <a:cs typeface="Verdana"/>
              </a:rPr>
              <a:t>Prof.</a:t>
            </a:r>
            <a:r>
              <a:rPr lang="en-IN" spc="-5" dirty="0" smtClean="0">
                <a:latin typeface="Times New Roman"/>
                <a:cs typeface="Verdana"/>
              </a:rPr>
              <a:t> </a:t>
            </a:r>
            <a:r>
              <a:rPr lang="en-IN" spc="-5" dirty="0" err="1" smtClean="0">
                <a:latin typeface="Times New Roman"/>
                <a:cs typeface="Verdana"/>
              </a:rPr>
              <a:t>Dr.</a:t>
            </a:r>
            <a:r>
              <a:rPr lang="en-IN" spc="-5" dirty="0" smtClean="0">
                <a:latin typeface="Times New Roman"/>
                <a:cs typeface="Verdana"/>
              </a:rPr>
              <a:t> </a:t>
            </a:r>
            <a:r>
              <a:rPr lang="en-IN" spc="-5" dirty="0">
                <a:latin typeface="Times New Roman"/>
                <a:cs typeface="Verdana"/>
              </a:rPr>
              <a:t>Sourav Das</a:t>
            </a:r>
            <a:endParaRPr lang="en-IN" sz="1800" dirty="0">
              <a:latin typeface="Times New Roman"/>
              <a:cs typeface="Verdana"/>
            </a:endParaRPr>
          </a:p>
          <a:p>
            <a:pPr marL="15875" algn="ctr">
              <a:lnSpc>
                <a:spcPct val="100000"/>
              </a:lnSpc>
              <a:spcBef>
                <a:spcPts val="1480"/>
              </a:spcBef>
            </a:pPr>
            <a:r>
              <a:rPr lang="en-IN" sz="1400" spc="-110" dirty="0">
                <a:latin typeface="Times New Roman"/>
                <a:cs typeface="Verdana"/>
              </a:rPr>
              <a:t>De</a:t>
            </a:r>
            <a:r>
              <a:rPr lang="en-IN" sz="1400" spc="-100" dirty="0">
                <a:latin typeface="Times New Roman"/>
                <a:cs typeface="Verdana"/>
              </a:rPr>
              <a:t>p</a:t>
            </a:r>
            <a:r>
              <a:rPr lang="en-IN" sz="1400" spc="-75" dirty="0">
                <a:latin typeface="Times New Roman"/>
                <a:cs typeface="Verdana"/>
              </a:rPr>
              <a:t>ar</a:t>
            </a:r>
            <a:r>
              <a:rPr lang="en-IN" sz="1400" spc="-55" dirty="0">
                <a:latin typeface="Times New Roman"/>
                <a:cs typeface="Verdana"/>
              </a:rPr>
              <a:t>t</a:t>
            </a:r>
            <a:r>
              <a:rPr lang="en-IN" sz="1400" spc="-120" dirty="0">
                <a:latin typeface="Times New Roman"/>
                <a:cs typeface="Verdana"/>
              </a:rPr>
              <a:t>m</a:t>
            </a:r>
            <a:r>
              <a:rPr lang="en-IN" sz="1400" spc="-90" dirty="0">
                <a:latin typeface="Times New Roman"/>
                <a:cs typeface="Verdana"/>
              </a:rPr>
              <a:t>e</a:t>
            </a:r>
            <a:r>
              <a:rPr lang="en-IN" sz="1400" spc="-114" dirty="0">
                <a:latin typeface="Times New Roman"/>
                <a:cs typeface="Verdana"/>
              </a:rPr>
              <a:t>n</a:t>
            </a:r>
            <a:r>
              <a:rPr lang="en-IN" sz="1400" spc="-60" dirty="0">
                <a:latin typeface="Times New Roman"/>
                <a:cs typeface="Verdana"/>
              </a:rPr>
              <a:t>t</a:t>
            </a:r>
            <a:r>
              <a:rPr lang="en-IN" sz="1400" spc="195" dirty="0">
                <a:latin typeface="Times New Roman"/>
                <a:cs typeface="Verdana"/>
              </a:rPr>
              <a:t> </a:t>
            </a:r>
            <a:r>
              <a:rPr lang="en-IN" sz="1400" spc="-105" dirty="0">
                <a:latin typeface="Times New Roman"/>
                <a:cs typeface="Verdana"/>
              </a:rPr>
              <a:t>o</a:t>
            </a:r>
            <a:r>
              <a:rPr lang="en-IN" sz="1400" spc="-55" dirty="0">
                <a:latin typeface="Times New Roman"/>
                <a:cs typeface="Verdana"/>
              </a:rPr>
              <a:t>f</a:t>
            </a:r>
            <a:r>
              <a:rPr lang="en-IN" sz="1400" spc="215" dirty="0">
                <a:latin typeface="Times New Roman"/>
                <a:cs typeface="Verdana"/>
              </a:rPr>
              <a:t> </a:t>
            </a:r>
            <a:r>
              <a:rPr lang="en-IN" sz="1400" spc="-90" dirty="0">
                <a:latin typeface="Times New Roman"/>
                <a:cs typeface="Verdana"/>
              </a:rPr>
              <a:t>E</a:t>
            </a:r>
            <a:r>
              <a:rPr lang="en-IN" sz="1400" spc="-65" dirty="0">
                <a:latin typeface="Times New Roman"/>
                <a:cs typeface="Verdana"/>
              </a:rPr>
              <a:t>l</a:t>
            </a:r>
            <a:r>
              <a:rPr lang="en-IN" sz="1400" spc="-85" dirty="0">
                <a:latin typeface="Times New Roman"/>
                <a:cs typeface="Verdana"/>
              </a:rPr>
              <a:t>ec</a:t>
            </a:r>
            <a:r>
              <a:rPr lang="en-IN" sz="1400" spc="-55" dirty="0">
                <a:latin typeface="Times New Roman"/>
                <a:cs typeface="Verdana"/>
              </a:rPr>
              <a:t>t</a:t>
            </a:r>
            <a:r>
              <a:rPr lang="en-IN" sz="1400" spc="-50" dirty="0">
                <a:latin typeface="Times New Roman"/>
                <a:cs typeface="Verdana"/>
              </a:rPr>
              <a:t>r</a:t>
            </a:r>
            <a:r>
              <a:rPr lang="en-IN" sz="1400" spc="-65" dirty="0">
                <a:latin typeface="Times New Roman"/>
                <a:cs typeface="Verdana"/>
              </a:rPr>
              <a:t>i</a:t>
            </a:r>
            <a:r>
              <a:rPr lang="en-IN" sz="1400" spc="-80" dirty="0">
                <a:latin typeface="Times New Roman"/>
                <a:cs typeface="Verdana"/>
              </a:rPr>
              <a:t>c</a:t>
            </a:r>
            <a:r>
              <a:rPr lang="en-IN" sz="1400" spc="-75" dirty="0">
                <a:latin typeface="Times New Roman"/>
                <a:cs typeface="Verdana"/>
              </a:rPr>
              <a:t>a</a:t>
            </a:r>
            <a:r>
              <a:rPr lang="en-IN" sz="1400" spc="-45" dirty="0">
                <a:latin typeface="Times New Roman"/>
                <a:cs typeface="Verdana"/>
              </a:rPr>
              <a:t>l</a:t>
            </a:r>
            <a:r>
              <a:rPr lang="en-IN" sz="1400" spc="-30" dirty="0">
                <a:latin typeface="Times New Roman"/>
                <a:cs typeface="Verdana"/>
              </a:rPr>
              <a:t> </a:t>
            </a:r>
            <a:r>
              <a:rPr lang="en-IN" sz="1400" spc="-90" dirty="0" err="1">
                <a:latin typeface="Times New Roman"/>
                <a:cs typeface="Verdana"/>
              </a:rPr>
              <a:t>E</a:t>
            </a:r>
            <a:r>
              <a:rPr lang="en-IN" sz="1400" spc="-114" dirty="0" err="1">
                <a:latin typeface="Times New Roman"/>
                <a:cs typeface="Verdana"/>
              </a:rPr>
              <a:t>n</a:t>
            </a:r>
            <a:r>
              <a:rPr lang="en-IN" sz="1400" spc="-80" dirty="0" err="1">
                <a:latin typeface="Times New Roman"/>
                <a:cs typeface="Verdana"/>
              </a:rPr>
              <a:t>g</a:t>
            </a:r>
            <a:r>
              <a:rPr lang="en-IN" sz="1400" spc="-65" dirty="0" err="1">
                <a:latin typeface="Times New Roman"/>
                <a:cs typeface="Verdana"/>
              </a:rPr>
              <a:t>in</a:t>
            </a:r>
            <a:r>
              <a:rPr lang="en-IN" sz="1400" spc="-90" dirty="0" err="1">
                <a:latin typeface="Times New Roman"/>
                <a:cs typeface="Verdana"/>
              </a:rPr>
              <a:t>e</a:t>
            </a:r>
            <a:r>
              <a:rPr lang="en-IN" sz="1400" spc="-110" dirty="0" err="1">
                <a:latin typeface="Times New Roman"/>
                <a:cs typeface="Verdana"/>
              </a:rPr>
              <a:t>e</a:t>
            </a:r>
            <a:r>
              <a:rPr lang="en-IN" sz="1400" spc="-50" dirty="0" err="1">
                <a:latin typeface="Times New Roman"/>
                <a:cs typeface="Verdana"/>
              </a:rPr>
              <a:t>r</a:t>
            </a:r>
            <a:r>
              <a:rPr lang="en-IN" sz="1400" spc="-40" dirty="0" err="1">
                <a:latin typeface="Times New Roman"/>
                <a:cs typeface="Verdana"/>
              </a:rPr>
              <a:t>i</a:t>
            </a:r>
            <a:r>
              <a:rPr lang="en-IN" sz="1400" spc="-114" dirty="0" err="1">
                <a:latin typeface="Times New Roman"/>
                <a:cs typeface="Verdana"/>
              </a:rPr>
              <a:t>n</a:t>
            </a:r>
            <a:r>
              <a:rPr lang="en-IN" sz="1400" spc="-100" dirty="0" err="1">
                <a:latin typeface="Times New Roman"/>
                <a:cs typeface="Verdana"/>
              </a:rPr>
              <a:t>g</a:t>
            </a:r>
            <a:r>
              <a:rPr lang="en-IN" sz="1400" spc="-30" dirty="0" err="1">
                <a:latin typeface="Times New Roman"/>
                <a:cs typeface="Verdana"/>
              </a:rPr>
              <a:t>,</a:t>
            </a:r>
            <a:r>
              <a:rPr lang="en-IN" sz="1400" spc="-45" dirty="0" err="1">
                <a:latin typeface="Times New Roman"/>
                <a:cs typeface="Verdana"/>
              </a:rPr>
              <a:t>I</a:t>
            </a:r>
            <a:r>
              <a:rPr lang="en-IN" sz="1400" spc="-35" dirty="0" err="1">
                <a:latin typeface="Times New Roman"/>
                <a:cs typeface="Verdana"/>
              </a:rPr>
              <a:t>E</a:t>
            </a:r>
            <a:r>
              <a:rPr lang="en-IN" sz="1400" spc="-85" dirty="0" err="1">
                <a:latin typeface="Times New Roman"/>
                <a:cs typeface="Verdana"/>
              </a:rPr>
              <a:t>M</a:t>
            </a:r>
            <a:r>
              <a:rPr lang="en-IN" sz="1400" spc="-135" dirty="0">
                <a:latin typeface="Times New Roman"/>
                <a:cs typeface="Verdana"/>
              </a:rPr>
              <a:t> </a:t>
            </a:r>
            <a:r>
              <a:rPr lang="en-IN" sz="1400" spc="-50" dirty="0">
                <a:latin typeface="Times New Roman"/>
                <a:cs typeface="Verdana"/>
              </a:rPr>
              <a:t>K</a:t>
            </a:r>
            <a:r>
              <a:rPr lang="en-IN" sz="1400" spc="-60" dirty="0">
                <a:latin typeface="Times New Roman"/>
                <a:cs typeface="Verdana"/>
              </a:rPr>
              <a:t>o</a:t>
            </a:r>
            <a:r>
              <a:rPr lang="en-IN" sz="1400" spc="-15" dirty="0">
                <a:latin typeface="Times New Roman"/>
                <a:cs typeface="Verdana"/>
              </a:rPr>
              <a:t>l</a:t>
            </a:r>
            <a:r>
              <a:rPr lang="en-IN" sz="1400" spc="-60" dirty="0">
                <a:latin typeface="Times New Roman"/>
                <a:cs typeface="Verdana"/>
              </a:rPr>
              <a:t>k</a:t>
            </a:r>
            <a:r>
              <a:rPr lang="en-IN" sz="1400" spc="-25" dirty="0">
                <a:latin typeface="Times New Roman"/>
                <a:cs typeface="Verdana"/>
              </a:rPr>
              <a:t>a</a:t>
            </a:r>
            <a:r>
              <a:rPr lang="en-IN" sz="1400" spc="-55" dirty="0">
                <a:latin typeface="Times New Roman"/>
                <a:cs typeface="Verdana"/>
              </a:rPr>
              <a:t>t</a:t>
            </a:r>
            <a:r>
              <a:rPr lang="en-IN" sz="1400" spc="-65" dirty="0">
                <a:latin typeface="Times New Roman"/>
                <a:cs typeface="Verdana"/>
              </a:rPr>
              <a:t>a</a:t>
            </a:r>
            <a:endParaRPr lang="en-IN" sz="1400" dirty="0">
              <a:latin typeface="Times New Roman"/>
              <a:cs typeface="Verdana"/>
            </a:endParaRPr>
          </a:p>
        </p:txBody>
      </p:sp>
      <p:pic>
        <p:nvPicPr>
          <p:cNvPr id="13" name="object 4">
            <a:extLst>
              <a:ext uri="{FF2B5EF4-FFF2-40B4-BE49-F238E27FC236}">
                <a16:creationId xmlns:a16="http://schemas.microsoft.com/office/drawing/2014/main" xmlns="" id="{3E569222-0868-9F1E-70B2-D0A5093B5502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50430" y="4137761"/>
            <a:ext cx="4347718" cy="2192655"/>
          </a:xfrm>
          <a:prstGeom prst="rect">
            <a:avLst/>
          </a:prstGeom>
        </p:spPr>
      </p:pic>
      <p:pic>
        <p:nvPicPr>
          <p:cNvPr id="14" name="object 5">
            <a:extLst>
              <a:ext uri="{FF2B5EF4-FFF2-40B4-BE49-F238E27FC236}">
                <a16:creationId xmlns:a16="http://schemas.microsoft.com/office/drawing/2014/main" xmlns="" id="{BC99A9BF-989E-1FEA-C083-B2539F603A92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00025" y="835660"/>
            <a:ext cx="1704720" cy="1430020"/>
          </a:xfrm>
          <a:prstGeom prst="rect">
            <a:avLst/>
          </a:prstGeom>
        </p:spPr>
      </p:pic>
      <p:pic>
        <p:nvPicPr>
          <p:cNvPr id="15" name="object 6">
            <a:extLst>
              <a:ext uri="{FF2B5EF4-FFF2-40B4-BE49-F238E27FC236}">
                <a16:creationId xmlns:a16="http://schemas.microsoft.com/office/drawing/2014/main" xmlns="" id="{C440A363-4177-5F9F-0F4C-F25632E5B760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810750" y="805180"/>
            <a:ext cx="2180463" cy="1335405"/>
          </a:xfrm>
          <a:prstGeom prst="rect">
            <a:avLst/>
          </a:prstGeom>
        </p:spPr>
      </p:pic>
      <p:sp>
        <p:nvSpPr>
          <p:cNvPr id="16" name="object 7">
            <a:extLst>
              <a:ext uri="{FF2B5EF4-FFF2-40B4-BE49-F238E27FC236}">
                <a16:creationId xmlns:a16="http://schemas.microsoft.com/office/drawing/2014/main" xmlns="" id="{BD7650C2-C42F-8B69-642D-6BB1ABC8D1A0}"/>
              </a:ext>
            </a:extLst>
          </p:cNvPr>
          <p:cNvSpPr txBox="1"/>
          <p:nvPr/>
        </p:nvSpPr>
        <p:spPr>
          <a:xfrm>
            <a:off x="11543918" y="6565286"/>
            <a:ext cx="66040" cy="16446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900" spc="-254" dirty="0">
                <a:latin typeface="Verdana"/>
                <a:cs typeface="Verdana"/>
              </a:rPr>
              <a:t>1</a:t>
            </a:r>
            <a:endParaRPr sz="900">
              <a:latin typeface="Verdana"/>
              <a:cs typeface="Verdana"/>
            </a:endParaRPr>
          </a:p>
        </p:txBody>
      </p:sp>
      <p:sp>
        <p:nvSpPr>
          <p:cNvPr id="17" name="object 8">
            <a:extLst>
              <a:ext uri="{FF2B5EF4-FFF2-40B4-BE49-F238E27FC236}">
                <a16:creationId xmlns:a16="http://schemas.microsoft.com/office/drawing/2014/main" xmlns="" id="{97ED6E84-2BC1-883D-73ED-CEEBC2A0B308}"/>
              </a:ext>
            </a:extLst>
          </p:cNvPr>
          <p:cNvSpPr txBox="1"/>
          <p:nvPr/>
        </p:nvSpPr>
        <p:spPr>
          <a:xfrm>
            <a:off x="11925300" y="6565286"/>
            <a:ext cx="66040" cy="16446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900" spc="-254" dirty="0">
                <a:latin typeface="Verdana"/>
                <a:cs typeface="Verdana"/>
              </a:rPr>
              <a:t>1</a:t>
            </a:r>
            <a:endParaRPr sz="90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7D337B4-3252-13E5-F3C2-CFDB437B3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xmlns="" id="{AB26BC84-BEEA-91E2-7873-33F5E029C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597" y="831136"/>
            <a:ext cx="4686300" cy="14227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C7BD8AA-3129-7471-C027-4E2CFC3A6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597" y="3313497"/>
            <a:ext cx="4698848" cy="228841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BFD56A90-98DC-1F64-71A6-F73EDDC58A3E}"/>
              </a:ext>
            </a:extLst>
          </p:cNvPr>
          <p:cNvSpPr txBox="1"/>
          <p:nvPr/>
        </p:nvSpPr>
        <p:spPr>
          <a:xfrm flipH="1">
            <a:off x="9798517" y="1023271"/>
            <a:ext cx="10010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.....(7)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EA888BA-E32F-17A4-2859-CD1581DFDE6F}"/>
              </a:ext>
            </a:extLst>
          </p:cNvPr>
          <p:cNvSpPr txBox="1"/>
          <p:nvPr/>
        </p:nvSpPr>
        <p:spPr>
          <a:xfrm flipH="1">
            <a:off x="9798516" y="3428999"/>
            <a:ext cx="8855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/>
                <a:ea typeface="+mn-ea"/>
                <a:cs typeface="+mn-cs"/>
              </a:rPr>
              <a:t>.....(</a:t>
            </a:r>
            <a:r>
              <a:rPr lang="en-IN" dirty="0">
                <a:solidFill>
                  <a:prstClr val="black"/>
                </a:solidFill>
                <a:latin typeface="Aptos" panose="020B0004020202020204"/>
              </a:rPr>
              <a:t>8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/>
                <a:ea typeface="+mn-ea"/>
                <a:cs typeface="+mn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91219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7EAB895-9C71-A201-A916-9C6F73E05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339975" cy="857500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latin typeface="Times New Roman"/>
                <a:cs typeface="Times New Roman"/>
              </a:rPr>
              <a:t>Solution methodology</a:t>
            </a:r>
          </a:p>
        </p:txBody>
      </p:sp>
      <p:pic>
        <p:nvPicPr>
          <p:cNvPr id="5" name="Content Placeholder 4" descr="A diagram of a process flow&#10;&#10;AI-generated content may be incorrect.">
            <a:extLst>
              <a:ext uri="{FF2B5EF4-FFF2-40B4-BE49-F238E27FC236}">
                <a16:creationId xmlns:a16="http://schemas.microsoft.com/office/drawing/2014/main" xmlns="" id="{6F1201EA-7969-2C53-151F-D13B0C0A00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93933" y="202608"/>
            <a:ext cx="6194884" cy="620135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0F28684-D36F-4CBF-146E-215AC6556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977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5C8B751-867B-361E-ED76-D2C28D32F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3539" cy="1319296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atin typeface="Times New Roman"/>
                <a:cs typeface="Times New Roman"/>
              </a:rPr>
              <a:t>Input and Test Cases</a:t>
            </a:r>
            <a:r>
              <a:rPr lang="en-US" sz="2000" b="1" dirty="0">
                <a:latin typeface="Times New Roman"/>
                <a:cs typeface="Times New Roman"/>
              </a:rPr>
              <a:t/>
            </a:r>
            <a:br>
              <a:rPr lang="en-US" sz="2000" b="1" dirty="0">
                <a:latin typeface="Times New Roman"/>
                <a:cs typeface="Times New Roman"/>
              </a:rPr>
            </a:br>
            <a:r>
              <a:rPr lang="en-US" sz="2000" b="1" dirty="0">
                <a:latin typeface="Times New Roman"/>
                <a:cs typeface="Times New Roman"/>
              </a:rPr>
              <a:t> Table no-1: </a:t>
            </a:r>
            <a:r>
              <a:rPr lang="en-US" sz="2000" dirty="0">
                <a:latin typeface="Times New Roman"/>
                <a:cs typeface="Times New Roman"/>
              </a:rPr>
              <a:t>This table shows the percentage of type of vehicles taken for two test cases: HBC and LBC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xmlns="" id="{FAB2D60A-C847-A7FA-C4B3-E35B9F7FBA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9585975"/>
              </p:ext>
            </p:extLst>
          </p:nvPr>
        </p:nvGraphicFramePr>
        <p:xfrm>
          <a:off x="916459" y="1822621"/>
          <a:ext cx="10435280" cy="3757807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548580">
                  <a:extLst>
                    <a:ext uri="{9D8B030D-6E8A-4147-A177-3AD203B41FA5}">
                      <a16:colId xmlns:a16="http://schemas.microsoft.com/office/drawing/2014/main" xmlns="" val="326477701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xmlns="" val="3593776726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xmlns="" val="234319116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xmlns="" val="3290697620"/>
                    </a:ext>
                  </a:extLst>
                </a:gridCol>
              </a:tblGrid>
              <a:tr h="939452"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500" b="0" i="0">
                          <a:effectLst/>
                          <a:latin typeface="Times New Roman"/>
                        </a:rPr>
                        <a:t>Test Cases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500" b="0" i="0">
                          <a:effectLst/>
                          <a:latin typeface="Times New Roman"/>
                        </a:rPr>
                        <a:t>BEV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500" b="0" i="0">
                          <a:effectLst/>
                          <a:latin typeface="Times New Roman"/>
                        </a:rPr>
                        <a:t>PHEV 40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500" b="0" i="0">
                          <a:effectLst/>
                          <a:latin typeface="Times New Roman"/>
                        </a:rPr>
                        <a:t>PHEV30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950983744"/>
                  </a:ext>
                </a:extLst>
              </a:tr>
              <a:tr h="1158657"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500" b="0" i="0">
                          <a:effectLst/>
                          <a:latin typeface="Times New Roman"/>
                        </a:rPr>
                        <a:t>Case : 1(HBC)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500" b="0" i="0">
                          <a:effectLst/>
                          <a:latin typeface="Times New Roman"/>
                        </a:rPr>
                        <a:t>50%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500" b="0" i="0">
                          <a:effectLst/>
                          <a:latin typeface="Times New Roman"/>
                        </a:rPr>
                        <a:t>30%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500" b="0" i="0">
                          <a:effectLst/>
                          <a:latin typeface="Times New Roman"/>
                        </a:rPr>
                        <a:t>20%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640988824"/>
                  </a:ext>
                </a:extLst>
              </a:tr>
              <a:tr h="1659698"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500" b="0" i="0">
                          <a:effectLst/>
                          <a:latin typeface="Times New Roman"/>
                        </a:rPr>
                        <a:t>Case : 2(LBC)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500" b="0" i="0">
                          <a:effectLst/>
                          <a:latin typeface="Times New Roman"/>
                        </a:rPr>
                        <a:t>20%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500" b="0" i="0">
                          <a:effectLst/>
                          <a:latin typeface="Times New Roman"/>
                        </a:rPr>
                        <a:t>30%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500" b="0" i="0">
                          <a:effectLst/>
                          <a:latin typeface="Times New Roman"/>
                        </a:rPr>
                        <a:t>50%</a:t>
                      </a:r>
                      <a:r>
                        <a:rPr lang="en-US" sz="1200" b="0" i="0">
                          <a:effectLst/>
                          <a:latin typeface="Times New Roman"/>
                        </a:rPr>
                        <a:t> </a:t>
                      </a:r>
                      <a:endParaRPr lang="en-US" b="0" i="0">
                        <a:effectLst/>
                        <a:latin typeface="Times New Roman"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918975193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0633B932-BFF1-898A-2C54-FC8063926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2159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C1D7455-C81E-9BBC-731A-EBF2E2AF7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68"/>
            <a:ext cx="10515600" cy="1325563"/>
          </a:xfrm>
        </p:spPr>
        <p:txBody>
          <a:bodyPr/>
          <a:lstStyle/>
          <a:p>
            <a:r>
              <a:rPr lang="en-US" sz="1800" b="1" dirty="0">
                <a:latin typeface="Times New Roman"/>
                <a:cs typeface="Times New Roman"/>
              </a:rPr>
              <a:t>Table 2: </a:t>
            </a:r>
            <a:r>
              <a:rPr lang="en-US" sz="1800" dirty="0">
                <a:latin typeface="Times New Roman"/>
                <a:cs typeface="Times New Roman"/>
              </a:rPr>
              <a:t>This table shows the mean and standard deviation values considered for all the driving cycles for three seasons</a:t>
            </a:r>
            <a:endParaRPr lang="en-US" sz="1800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xmlns="" id="{C7FDB0C3-9A95-CA97-ABAB-9ACB4AD8C5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5913986"/>
              </p:ext>
            </p:extLst>
          </p:nvPr>
        </p:nvGraphicFramePr>
        <p:xfrm>
          <a:off x="838200" y="1148292"/>
          <a:ext cx="10515598" cy="5147253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514966">
                  <a:extLst>
                    <a:ext uri="{9D8B030D-6E8A-4147-A177-3AD203B41FA5}">
                      <a16:colId xmlns:a16="http://schemas.microsoft.com/office/drawing/2014/main" xmlns="" val="2110034471"/>
                    </a:ext>
                  </a:extLst>
                </a:gridCol>
                <a:gridCol w="3612100">
                  <a:extLst>
                    <a:ext uri="{9D8B030D-6E8A-4147-A177-3AD203B41FA5}">
                      <a16:colId xmlns:a16="http://schemas.microsoft.com/office/drawing/2014/main" xmlns="" val="2335116622"/>
                    </a:ext>
                  </a:extLst>
                </a:gridCol>
                <a:gridCol w="1451591">
                  <a:extLst>
                    <a:ext uri="{9D8B030D-6E8A-4147-A177-3AD203B41FA5}">
                      <a16:colId xmlns:a16="http://schemas.microsoft.com/office/drawing/2014/main" xmlns="" val="3275782003"/>
                    </a:ext>
                  </a:extLst>
                </a:gridCol>
                <a:gridCol w="2936941">
                  <a:extLst>
                    <a:ext uri="{9D8B030D-6E8A-4147-A177-3AD203B41FA5}">
                      <a16:colId xmlns:a16="http://schemas.microsoft.com/office/drawing/2014/main" xmlns="" val="222036670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Season</a:t>
                      </a: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Driving Cycle</a:t>
                      </a: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Mean</a:t>
                      </a: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Standard Deviation</a:t>
                      </a: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386021199"/>
                  </a:ext>
                </a:extLst>
              </a:tr>
              <a:tr h="190500">
                <a:tc gridSpan="4"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642713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Summer</a:t>
                      </a: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Daily Mileage(km)</a:t>
                      </a: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55 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10 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03092856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First Trip Distance(km)</a:t>
                      </a: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18 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8.41 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25272489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Arrival Time(hours)</a:t>
                      </a: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16 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1.2 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45048482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Departure Time(hours)</a:t>
                      </a: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22 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1.2 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465717392"/>
                  </a:ext>
                </a:extLst>
              </a:tr>
              <a:tr h="190500">
                <a:tc gridSpan="4"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433449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Monsoon</a:t>
                      </a: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Daily Mileage(km)</a:t>
                      </a: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41 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8 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1696159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First Trip Distance(km)</a:t>
                      </a: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15 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5.41 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26161563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Arrival Time(hours)</a:t>
                      </a: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16 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1.2 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67566889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Departure Time(hours)</a:t>
                      </a: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22 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1.2 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042130026"/>
                  </a:ext>
                </a:extLst>
              </a:tr>
              <a:tr h="190500">
                <a:tc gridSpan="4"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670124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Winter</a:t>
                      </a: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Daily Mileage(km)</a:t>
                      </a: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32 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6 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80575694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First Trip Distance(km)</a:t>
                      </a: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11 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3.41 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8367041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Arrival Time(hours)</a:t>
                      </a: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16 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1.2 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54802129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Departure Time(hours)</a:t>
                      </a: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22 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1.2 </a:t>
                      </a:r>
                      <a:endParaRPr lang="en-US" b="0" i="0">
                        <a:effectLst/>
                      </a:endParaRPr>
                    </a:p>
                  </a:txBody>
                  <a:tcPr marL="57150" marR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23304321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77679D3-A3E6-3A4B-A88B-B56838BF8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7384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2022BE-2709-C993-CCF4-8C2600193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Times New Roman"/>
                <a:cs typeface="Times New Roman"/>
              </a:rPr>
              <a:t>Dynamic Tariff for all three seasons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577BD4-A1CB-C19E-15F4-6DAB515A9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latin typeface="Times New Roman"/>
                <a:ea typeface="+mn-lt"/>
                <a:cs typeface="+mn-lt"/>
              </a:rPr>
              <a:t>Coordinated Charging Scheduling</a:t>
            </a:r>
            <a:r>
              <a:rPr lang="en-US" dirty="0">
                <a:latin typeface="Times New Roman"/>
                <a:ea typeface="+mn-lt"/>
                <a:cs typeface="+mn-lt"/>
              </a:rPr>
              <a:t> requires </a:t>
            </a:r>
            <a:r>
              <a:rPr lang="en-US" b="1" dirty="0">
                <a:latin typeface="Times New Roman"/>
                <a:ea typeface="+mn-lt"/>
                <a:cs typeface="+mn-lt"/>
              </a:rPr>
              <a:t>dynamic tariff rates</a:t>
            </a:r>
            <a:r>
              <a:rPr lang="en-US" dirty="0">
                <a:latin typeface="Times New Roman"/>
                <a:ea typeface="+mn-lt"/>
                <a:cs typeface="+mn-lt"/>
              </a:rPr>
              <a:t> for G2V &amp; V2G operations.</a:t>
            </a:r>
            <a:endParaRPr lang="en-US" dirty="0">
              <a:latin typeface="Times New Roman"/>
              <a:cs typeface="Times New Roman"/>
            </a:endParaRPr>
          </a:p>
          <a:p>
            <a:r>
              <a:rPr lang="en-US" b="1" dirty="0">
                <a:latin typeface="Times New Roman"/>
                <a:ea typeface="+mn-lt"/>
                <a:cs typeface="+mn-lt"/>
              </a:rPr>
              <a:t>Seasonal Power Tariff Analysis</a:t>
            </a:r>
            <a:r>
              <a:rPr lang="en-US" dirty="0">
                <a:latin typeface="Times New Roman"/>
                <a:ea typeface="+mn-lt"/>
                <a:cs typeface="+mn-lt"/>
              </a:rPr>
              <a:t> for summer, monsoon, and winter.</a:t>
            </a:r>
          </a:p>
          <a:p>
            <a:r>
              <a:rPr lang="en-US" dirty="0">
                <a:latin typeface="Times New Roman"/>
                <a:ea typeface="+mn-lt"/>
                <a:cs typeface="+mn-lt"/>
              </a:rPr>
              <a:t>The </a:t>
            </a:r>
            <a:r>
              <a:rPr lang="en-US" b="1" dirty="0">
                <a:latin typeface="Times New Roman"/>
                <a:ea typeface="+mn-lt"/>
                <a:cs typeface="+mn-lt"/>
              </a:rPr>
              <a:t>Dynamic tariff </a:t>
            </a:r>
            <a:r>
              <a:rPr lang="en-US" dirty="0">
                <a:latin typeface="Times New Roman"/>
                <a:ea typeface="+mn-lt"/>
                <a:cs typeface="+mn-lt"/>
              </a:rPr>
              <a:t>is fetched from [13], where at 30 mins interval the price  is changing</a:t>
            </a:r>
            <a:endParaRPr lang="en-US" dirty="0">
              <a:latin typeface="Times New Roman"/>
              <a:cs typeface="Times New Roman"/>
            </a:endParaRPr>
          </a:p>
          <a:p>
            <a:r>
              <a:rPr lang="en-US" b="1" dirty="0">
                <a:latin typeface="Times New Roman"/>
                <a:ea typeface="+mn-lt"/>
                <a:cs typeface="+mn-lt"/>
              </a:rPr>
              <a:t>PV Integration</a:t>
            </a:r>
            <a:r>
              <a:rPr lang="en-US" dirty="0">
                <a:latin typeface="Times New Roman"/>
                <a:ea typeface="+mn-lt"/>
                <a:cs typeface="+mn-lt"/>
              </a:rPr>
              <a:t> lowers dynamic tariff rates.</a:t>
            </a:r>
            <a:endParaRPr lang="en-US" dirty="0">
              <a:latin typeface="Times New Roman"/>
              <a:cs typeface="Times New Roman"/>
            </a:endParaRPr>
          </a:p>
          <a:p>
            <a:r>
              <a:rPr lang="en-US" b="1" dirty="0">
                <a:latin typeface="Times New Roman"/>
                <a:ea typeface="+mn-lt"/>
                <a:cs typeface="+mn-lt"/>
              </a:rPr>
              <a:t>Comparative Analysis</a:t>
            </a:r>
            <a:r>
              <a:rPr lang="en-US" dirty="0">
                <a:latin typeface="Times New Roman"/>
                <a:ea typeface="+mn-lt"/>
                <a:cs typeface="+mn-lt"/>
              </a:rPr>
              <a:t>  has been done in Fig 1.,Fig 2.,Fig 3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AA8EE7D-33E3-1261-2652-AB53EBA67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76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graph of blue and orange lines&#10;&#10;AI-generated content may be incorrect.">
            <a:extLst>
              <a:ext uri="{FF2B5EF4-FFF2-40B4-BE49-F238E27FC236}">
                <a16:creationId xmlns:a16="http://schemas.microsoft.com/office/drawing/2014/main" xmlns="" id="{7438490C-3B4A-11C7-24A9-DBB48DAE8D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0851" y="643466"/>
            <a:ext cx="8821212" cy="42407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228B446-603C-FD9A-CAD2-40808E85CF82}"/>
              </a:ext>
            </a:extLst>
          </p:cNvPr>
          <p:cNvSpPr txBox="1"/>
          <p:nvPr/>
        </p:nvSpPr>
        <p:spPr>
          <a:xfrm>
            <a:off x="2561933" y="5230463"/>
            <a:ext cx="693419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dirty="0">
                <a:latin typeface="Times New Roman"/>
                <a:cs typeface="Times New Roman"/>
              </a:rPr>
              <a:t>Fig 1. Tariff comparison for Summer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47806005-2F94-7E6D-7FE4-8C9745FD0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300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BAFFFFD2-A81C-7243-E2FA-7060B467C0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4667" y="643466"/>
            <a:ext cx="8539853" cy="36983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10172E5D-BB8C-77D7-3064-A4FB376AE872}"/>
              </a:ext>
            </a:extLst>
          </p:cNvPr>
          <p:cNvSpPr txBox="1"/>
          <p:nvPr/>
        </p:nvSpPr>
        <p:spPr>
          <a:xfrm>
            <a:off x="2936075" y="4708114"/>
            <a:ext cx="536900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Fig 2. Tariff comparison for Monsoon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9DF386B5-3D86-9E9D-D8B6-14748BB32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9769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42A4FC2C-047E-45A5-965D-8E1E3BF09B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Content Placeholder 6" descr="A graph of a graph with numbers and lines&#10;&#10;AI-generated content may be incorrect.">
            <a:extLst>
              <a:ext uri="{FF2B5EF4-FFF2-40B4-BE49-F238E27FC236}">
                <a16:creationId xmlns:a16="http://schemas.microsoft.com/office/drawing/2014/main" xmlns="" id="{E6C5333A-FB49-6A8A-CF44-15A7C36D65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3732" r="-1" b="-1"/>
          <a:stretch/>
        </p:blipFill>
        <p:spPr>
          <a:xfrm>
            <a:off x="1459444" y="763281"/>
            <a:ext cx="8859845" cy="392495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FAD0DD08-2830-6CB5-C19C-95CAF436FC5D}"/>
              </a:ext>
            </a:extLst>
          </p:cNvPr>
          <p:cNvSpPr txBox="1"/>
          <p:nvPr/>
        </p:nvSpPr>
        <p:spPr>
          <a:xfrm>
            <a:off x="3252827" y="5046693"/>
            <a:ext cx="527633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Fig 3. Tariff comparison for Winter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B7B8D26B-C7D2-8459-D657-403A9C6DB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7063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CE522F3-A27E-36D1-B179-C31840FAF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033"/>
            <a:ext cx="10515600" cy="69414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b="1" dirty="0">
                <a:latin typeface="Times New Roman"/>
                <a:cs typeface="Times New Roman"/>
              </a:rPr>
              <a:t>Result and Analysis:</a:t>
            </a:r>
            <a:r>
              <a:rPr lang="en-US" sz="3000" dirty="0">
                <a:latin typeface="Times New Roman"/>
                <a:cs typeface="Times New Roman"/>
              </a:rPr>
              <a:t/>
            </a:r>
            <a:br>
              <a:rPr lang="en-US" sz="3000" dirty="0">
                <a:latin typeface="Times New Roman"/>
                <a:cs typeface="Times New Roman"/>
              </a:rPr>
            </a:br>
            <a:endParaRPr lang="en-US" sz="2500" dirty="0">
              <a:latin typeface="Times New Roman"/>
              <a:cs typeface="Times New Roman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xmlns="" id="{39870CE0-DC6B-CAB0-E326-B006DBB07D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9013" t="2883" r="5293" b="2967"/>
          <a:stretch/>
        </p:blipFill>
        <p:spPr>
          <a:xfrm>
            <a:off x="2207465" y="1587018"/>
            <a:ext cx="7148290" cy="379282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B2407D5-4FD2-02B3-9465-27FFC9628850}"/>
              </a:ext>
            </a:extLst>
          </p:cNvPr>
          <p:cNvSpPr txBox="1"/>
          <p:nvPr/>
        </p:nvSpPr>
        <p:spPr>
          <a:xfrm rot="10800000" flipV="1">
            <a:off x="1163066" y="5798734"/>
            <a:ext cx="8337067" cy="6941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6675" marR="167640" algn="just">
              <a:lnSpc>
                <a:spcPct val="112700"/>
              </a:lnSpc>
            </a:pPr>
            <a:r>
              <a:rPr lang="en-US" sz="1800" spc="-5" dirty="0">
                <a:latin typeface="Times New Roman"/>
                <a:cs typeface="Times New Roman"/>
              </a:rPr>
              <a:t>In this charging strategy we can see </a:t>
            </a:r>
            <a:r>
              <a:rPr lang="en-US" sz="1800" dirty="0">
                <a:latin typeface="Times New Roman"/>
                <a:cs typeface="Times New Roman"/>
              </a:rPr>
              <a:t>white </a:t>
            </a:r>
            <a:r>
              <a:rPr lang="en-US" sz="1800" spc="-10" dirty="0">
                <a:latin typeface="Times New Roman"/>
                <a:cs typeface="Times New Roman"/>
              </a:rPr>
              <a:t>spaces </a:t>
            </a:r>
            <a:r>
              <a:rPr lang="en-US" sz="1800" dirty="0">
                <a:latin typeface="Times New Roman"/>
                <a:cs typeface="Times New Roman"/>
              </a:rPr>
              <a:t>are more </a:t>
            </a:r>
            <a:r>
              <a:rPr lang="en-US" sz="1800" spc="-5" dirty="0">
                <a:latin typeface="Times New Roman"/>
                <a:cs typeface="Times New Roman"/>
              </a:rPr>
              <a:t>which </a:t>
            </a:r>
            <a:r>
              <a:rPr lang="en-US" sz="1800" spc="-385" dirty="0">
                <a:latin typeface="Times New Roman"/>
                <a:cs typeface="Times New Roman"/>
              </a:rPr>
              <a:t> </a:t>
            </a:r>
            <a:r>
              <a:rPr lang="en-US" sz="1800" spc="-5" dirty="0">
                <a:latin typeface="Times New Roman"/>
                <a:cs typeface="Times New Roman"/>
              </a:rPr>
              <a:t>shows discharging and </a:t>
            </a:r>
            <a:r>
              <a:rPr lang="en-US" sz="1800" dirty="0">
                <a:latin typeface="Times New Roman"/>
                <a:cs typeface="Times New Roman"/>
              </a:rPr>
              <a:t>the </a:t>
            </a:r>
            <a:r>
              <a:rPr lang="en-US" sz="1800" spc="-5" dirty="0">
                <a:latin typeface="Times New Roman"/>
                <a:cs typeface="Times New Roman"/>
              </a:rPr>
              <a:t>dark </a:t>
            </a:r>
            <a:r>
              <a:rPr lang="en-US" sz="1800" dirty="0">
                <a:latin typeface="Times New Roman"/>
                <a:cs typeface="Times New Roman"/>
              </a:rPr>
              <a:t>blue </a:t>
            </a:r>
            <a:r>
              <a:rPr lang="en-US" sz="1800" spc="-5" dirty="0">
                <a:latin typeface="Times New Roman"/>
                <a:cs typeface="Times New Roman"/>
              </a:rPr>
              <a:t>spaces </a:t>
            </a:r>
            <a:r>
              <a:rPr lang="en-US" sz="1800" spc="-10" dirty="0">
                <a:latin typeface="Times New Roman"/>
                <a:cs typeface="Times New Roman"/>
              </a:rPr>
              <a:t>are </a:t>
            </a:r>
            <a:r>
              <a:rPr lang="en-US" sz="1800" spc="-5" dirty="0">
                <a:latin typeface="Times New Roman"/>
                <a:cs typeface="Times New Roman"/>
              </a:rPr>
              <a:t>less </a:t>
            </a:r>
            <a:r>
              <a:rPr lang="en-US" sz="1800" dirty="0">
                <a:latin typeface="Times New Roman"/>
                <a:cs typeface="Times New Roman"/>
              </a:rPr>
              <a:t>which </a:t>
            </a:r>
            <a:r>
              <a:rPr lang="en-US" sz="1800" spc="-5" dirty="0">
                <a:latin typeface="Times New Roman"/>
                <a:cs typeface="Times New Roman"/>
              </a:rPr>
              <a:t>shows </a:t>
            </a:r>
            <a:r>
              <a:rPr lang="en-US" sz="1800" spc="-385" dirty="0">
                <a:latin typeface="Times New Roman"/>
                <a:cs typeface="Times New Roman"/>
              </a:rPr>
              <a:t> </a:t>
            </a:r>
            <a:r>
              <a:rPr lang="en-US" sz="1800" spc="-5" dirty="0">
                <a:latin typeface="Times New Roman"/>
                <a:cs typeface="Times New Roman"/>
              </a:rPr>
              <a:t>charging.</a:t>
            </a:r>
            <a:endParaRPr lang="en-US" sz="1800" dirty="0">
              <a:latin typeface="Times New Roman"/>
              <a:cs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F4514495-F8CD-FD8D-AB62-3907952F4C9F}"/>
              </a:ext>
            </a:extLst>
          </p:cNvPr>
          <p:cNvSpPr txBox="1"/>
          <p:nvPr/>
        </p:nvSpPr>
        <p:spPr>
          <a:xfrm>
            <a:off x="1828782" y="5207265"/>
            <a:ext cx="7825357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1800" dirty="0">
                <a:latin typeface="Times New Roman"/>
                <a:cs typeface="Times New Roman"/>
              </a:rPr>
              <a:t>	Fig </a:t>
            </a:r>
            <a:r>
              <a:rPr lang="en-US">
                <a:latin typeface="Times New Roman"/>
                <a:cs typeface="Times New Roman"/>
              </a:rPr>
              <a:t>4</a:t>
            </a:r>
            <a:r>
              <a:rPr lang="en-US" sz="1800" dirty="0">
                <a:latin typeface="Times New Roman"/>
                <a:cs typeface="Times New Roman"/>
              </a:rPr>
              <a:t>. Charging strategy for HBC set of vehicles for summer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2FF26A4-3E7A-3013-D7A5-FF8179179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18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A890BB77-1596-73B3-C2BF-B77B6F440443}"/>
              </a:ext>
            </a:extLst>
          </p:cNvPr>
          <p:cNvSpPr txBox="1"/>
          <p:nvPr/>
        </p:nvSpPr>
        <p:spPr>
          <a:xfrm>
            <a:off x="838200" y="789648"/>
            <a:ext cx="4293068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700" b="1">
                <a:latin typeface="Times New Roman"/>
                <a:cs typeface="Times New Roman"/>
              </a:rPr>
              <a:t>For Summer:</a:t>
            </a:r>
            <a:r>
              <a:rPr lang="en-US" sz="2700" b="1">
                <a:latin typeface="Times New Roman"/>
              </a:rPr>
              <a:t/>
            </a:r>
            <a:br>
              <a:rPr lang="en-US" sz="2700" b="1">
                <a:latin typeface="Times New Roman"/>
              </a:rPr>
            </a:br>
            <a:r>
              <a:rPr lang="en-US" sz="2700">
                <a:latin typeface="Times New Roman"/>
                <a:cs typeface="Times New Roman"/>
              </a:rPr>
              <a:t>For HBC Vehicles</a:t>
            </a:r>
            <a:endParaRPr lang="en-IN" sz="2700">
              <a:latin typeface="Aptos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784945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18742D2-8CD5-552B-3D34-DA2783E20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700">
                <a:latin typeface="Times New Roman"/>
                <a:ea typeface="+mn-ea"/>
                <a:cs typeface="Times New Roman"/>
              </a:rPr>
              <a:t>For LBC Vehicles</a:t>
            </a:r>
            <a:r>
              <a:rPr lang="en-US" sz="2700">
                <a:latin typeface="Times New Roman"/>
                <a:cs typeface="Times New Roman"/>
              </a:rPr>
              <a:t>:</a:t>
            </a:r>
          </a:p>
        </p:txBody>
      </p:sp>
      <p:pic>
        <p:nvPicPr>
          <p:cNvPr id="4" name="Content Placeholder 3" descr="A blue and white snowflake with white squares&#10;&#10;AI-generated content may be incorrect.">
            <a:extLst>
              <a:ext uri="{FF2B5EF4-FFF2-40B4-BE49-F238E27FC236}">
                <a16:creationId xmlns:a16="http://schemas.microsoft.com/office/drawing/2014/main" xmlns="" id="{17C28924-CC40-4902-EAF8-B8EEEE4B82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8155" t="-2269" r="5866"/>
          <a:stretch/>
        </p:blipFill>
        <p:spPr>
          <a:xfrm>
            <a:off x="1694045" y="1338216"/>
            <a:ext cx="6699183" cy="356023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89AB691-4204-264B-D4F1-EF7807F1C83A}"/>
              </a:ext>
            </a:extLst>
          </p:cNvPr>
          <p:cNvSpPr txBox="1"/>
          <p:nvPr/>
        </p:nvSpPr>
        <p:spPr>
          <a:xfrm>
            <a:off x="1559294" y="5305587"/>
            <a:ext cx="8104470" cy="69429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66675" marR="167640" algn="just">
              <a:lnSpc>
                <a:spcPct val="112700"/>
              </a:lnSpc>
            </a:pPr>
            <a:r>
              <a:rPr lang="en-US" spc="-5" dirty="0">
                <a:latin typeface="Times New Roman"/>
                <a:cs typeface="Times New Roman"/>
              </a:rPr>
              <a:t>In this charging strategy we can see dark blue spaces are more which shows charging and the white spaces are less which shows discharging.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8106245-C1D8-FEE1-D454-641942B9BBB2}"/>
              </a:ext>
            </a:extLst>
          </p:cNvPr>
          <p:cNvSpPr txBox="1"/>
          <p:nvPr/>
        </p:nvSpPr>
        <p:spPr>
          <a:xfrm rot="10800000" flipV="1">
            <a:off x="2136809" y="4898451"/>
            <a:ext cx="7305574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1800" dirty="0">
                <a:latin typeface="Times New Roman"/>
                <a:cs typeface="Times New Roman"/>
              </a:rPr>
              <a:t>Fig </a:t>
            </a:r>
            <a:r>
              <a:rPr lang="en-US">
                <a:latin typeface="Times New Roman"/>
                <a:cs typeface="Times New Roman"/>
              </a:rPr>
              <a:t>5. </a:t>
            </a:r>
            <a:r>
              <a:rPr lang="en-US" sz="1800" dirty="0">
                <a:latin typeface="Times New Roman"/>
                <a:cs typeface="Times New Roman"/>
              </a:rPr>
              <a:t>Charging strategy for LBC set of vehicles for summer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F9D51A9C-0B19-BDAB-AE56-303DF40EF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853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812FA7E-2F46-0D09-0A55-AA8BFAFAA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4900"/>
            <a:ext cx="10515600" cy="87106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Times New Roman"/>
                <a:cs typeface="Times New Roman"/>
              </a:rPr>
              <a:t>Outline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514A89D-B3E5-DB1C-D245-0AA1C2339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xmlns="" id="{BD3EBA05-2D67-8E47-C5EA-255CE85274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3163851"/>
              </p:ext>
            </p:extLst>
          </p:nvPr>
        </p:nvGraphicFramePr>
        <p:xfrm>
          <a:off x="2011680" y="793761"/>
          <a:ext cx="8168640" cy="5562589"/>
        </p:xfrm>
        <a:graphic>
          <a:graphicData uri="http://schemas.openxmlformats.org/drawingml/2006/table">
            <a:tbl>
              <a:tblPr firstRow="1" bandRow="1"/>
              <a:tblGrid>
                <a:gridCol w="5656811">
                  <a:extLst>
                    <a:ext uri="{9D8B030D-6E8A-4147-A177-3AD203B41FA5}">
                      <a16:colId xmlns:a16="http://schemas.microsoft.com/office/drawing/2014/main" xmlns="" val="844167245"/>
                    </a:ext>
                  </a:extLst>
                </a:gridCol>
                <a:gridCol w="2511829">
                  <a:extLst>
                    <a:ext uri="{9D8B030D-6E8A-4147-A177-3AD203B41FA5}">
                      <a16:colId xmlns:a16="http://schemas.microsoft.com/office/drawing/2014/main" xmlns="" val="34887231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Page no.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31029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Introduction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702334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Literature Gap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956170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Problem Statement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17413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Objective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74527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Problem Formulation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6-8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94023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Constraints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9-10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Solution Methodology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84912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Input and test cases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12-17 and 25-27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02684387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Result and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 smtClean="0"/>
                        <a:t>18-23 and 28-33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47872728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Cost Comparison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 smtClean="0"/>
                        <a:t>24 and 34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92358238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 smtClean="0"/>
                        <a:t>Conclusion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 smtClean="0"/>
                        <a:t>35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24804542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 smtClean="0"/>
                        <a:t>Future Scope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/>
                </a:tc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 smtClean="0"/>
                        <a:t>References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 smtClean="0"/>
                        <a:t>37-40</a:t>
                      </a:r>
                      <a:endParaRPr lang="en-US" dirty="0"/>
                    </a:p>
                  </a:txBody>
                  <a:tcPr/>
                </a:tc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 smtClean="0"/>
                        <a:t>Publications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 smtClean="0"/>
                        <a:t>41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61033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3E4BCA2-3790-DA5D-4CCE-3BD1DD6C6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700" b="1">
                <a:latin typeface="Times New Roman"/>
                <a:cs typeface="Times New Roman"/>
              </a:rPr>
              <a:t>For Monsoon</a:t>
            </a:r>
            <a:r>
              <a:rPr lang="en-US" sz="2700" b="1">
                <a:latin typeface="Times New Roman"/>
              </a:rPr>
              <a:t/>
            </a:r>
            <a:br>
              <a:rPr lang="en-US" sz="2700" b="1">
                <a:latin typeface="Times New Roman"/>
              </a:rPr>
            </a:br>
            <a:r>
              <a:rPr lang="en-US" sz="2700">
                <a:latin typeface="Times New Roman"/>
                <a:cs typeface="Times New Roman"/>
              </a:rPr>
              <a:t>For HBC Vehicles:</a:t>
            </a:r>
          </a:p>
        </p:txBody>
      </p:sp>
      <p:pic>
        <p:nvPicPr>
          <p:cNvPr id="4" name="Content Placeholder 3" descr="A snowflake with numbers&#10;&#10;AI-generated content may be incorrect.">
            <a:extLst>
              <a:ext uri="{FF2B5EF4-FFF2-40B4-BE49-F238E27FC236}">
                <a16:creationId xmlns:a16="http://schemas.microsoft.com/office/drawing/2014/main" xmlns="" id="{28F508B6-8BFC-5E31-895A-DBB40A6CF6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6106" t="-2269" r="5563"/>
          <a:stretch/>
        </p:blipFill>
        <p:spPr>
          <a:xfrm>
            <a:off x="2213811" y="1379013"/>
            <a:ext cx="7228866" cy="366147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44D8DA0-03EE-72B4-25BE-11B1B9ED5C48}"/>
              </a:ext>
            </a:extLst>
          </p:cNvPr>
          <p:cNvSpPr txBox="1"/>
          <p:nvPr/>
        </p:nvSpPr>
        <p:spPr>
          <a:xfrm>
            <a:off x="1126156" y="5700315"/>
            <a:ext cx="10622501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Times New Roman"/>
              </a:rPr>
              <a:t>In this charging strategy we can see </a:t>
            </a:r>
            <a:r>
              <a:rPr lang="en-US" sz="2000" b="1" dirty="0">
                <a:latin typeface="Times New Roman"/>
              </a:rPr>
              <a:t>white spaces are more</a:t>
            </a:r>
            <a:r>
              <a:rPr lang="en-US" sz="2000" dirty="0">
                <a:latin typeface="Times New Roman"/>
              </a:rPr>
              <a:t> which shows discharging and the dark blue spaces are less which shows charging.</a:t>
            </a:r>
            <a:endParaRPr lang="en-US" sz="2000" dirty="0">
              <a:latin typeface="Apto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7579FEBB-9DA5-78B5-2F8F-4BA9513FA33E}"/>
              </a:ext>
            </a:extLst>
          </p:cNvPr>
          <p:cNvSpPr txBox="1"/>
          <p:nvPr/>
        </p:nvSpPr>
        <p:spPr>
          <a:xfrm rot="10800000" flipV="1">
            <a:off x="2541069" y="5185732"/>
            <a:ext cx="6605337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1800" dirty="0">
                <a:latin typeface="Times New Roman"/>
                <a:cs typeface="Times New Roman"/>
              </a:rPr>
              <a:t>Fig </a:t>
            </a:r>
            <a:r>
              <a:rPr lang="en-US">
                <a:latin typeface="Times New Roman"/>
                <a:cs typeface="Times New Roman"/>
              </a:rPr>
              <a:t>6</a:t>
            </a:r>
            <a:r>
              <a:rPr lang="en-US" sz="1800" dirty="0">
                <a:latin typeface="Times New Roman"/>
                <a:cs typeface="Times New Roman"/>
              </a:rPr>
              <a:t>. Charging strategy for HBC set of vehicles for </a:t>
            </a:r>
            <a:r>
              <a:rPr lang="en-US" dirty="0">
                <a:latin typeface="Times New Roman"/>
                <a:cs typeface="Times New Roman"/>
              </a:rPr>
              <a:t>monsoon</a:t>
            </a:r>
            <a:endParaRPr lang="en-US" sz="1800" dirty="0">
              <a:latin typeface="Times New Roman"/>
              <a:cs typeface="Times New Roman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4C799B4E-3145-00CC-BD53-EF0758730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648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466C29-7799-617C-6136-FB00E9E06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700">
                <a:latin typeface="Times New Roman"/>
                <a:cs typeface="Times New Roman"/>
              </a:rPr>
              <a:t>For LBC Vehicles:</a:t>
            </a:r>
          </a:p>
        </p:txBody>
      </p:sp>
      <p:pic>
        <p:nvPicPr>
          <p:cNvPr id="4" name="Content Placeholder 3" descr="A blue and white snowflake with white numbers&#10;&#10;AI-generated content may be incorrect.">
            <a:extLst>
              <a:ext uri="{FF2B5EF4-FFF2-40B4-BE49-F238E27FC236}">
                <a16:creationId xmlns:a16="http://schemas.microsoft.com/office/drawing/2014/main" xmlns="" id="{ABD1F1AE-07E6-DE6D-3530-9A14066D4D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5970" t="-2269" r="4749"/>
          <a:stretch/>
        </p:blipFill>
        <p:spPr>
          <a:xfrm>
            <a:off x="2111629" y="1690688"/>
            <a:ext cx="6836296" cy="362351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D5020B7-0AC2-5376-ECD4-9755FC0B80D8}"/>
              </a:ext>
            </a:extLst>
          </p:cNvPr>
          <p:cNvSpPr txBox="1"/>
          <p:nvPr/>
        </p:nvSpPr>
        <p:spPr>
          <a:xfrm>
            <a:off x="919811" y="5881886"/>
            <a:ext cx="10363198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Arimo"/>
              </a:rPr>
              <a:t>In this charging strategy we can see </a:t>
            </a:r>
            <a:r>
              <a:rPr lang="en-US" sz="2000" b="1">
                <a:latin typeface="Arimo"/>
              </a:rPr>
              <a:t>dark blue spaces are more </a:t>
            </a:r>
            <a:r>
              <a:rPr lang="en-US" sz="2000">
                <a:latin typeface="Arimo"/>
              </a:rPr>
              <a:t>which shows charging and the white spaces are less which shows discharging</a:t>
            </a:r>
            <a:endParaRPr lang="en-US" sz="20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B3DD0C1C-D8E3-DD28-CEF1-4B030DF2FBE8}"/>
              </a:ext>
            </a:extLst>
          </p:cNvPr>
          <p:cNvSpPr txBox="1"/>
          <p:nvPr/>
        </p:nvSpPr>
        <p:spPr>
          <a:xfrm rot="10800000" flipV="1">
            <a:off x="2444817" y="5407255"/>
            <a:ext cx="6503108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1800" dirty="0">
                <a:latin typeface="Times New Roman"/>
                <a:cs typeface="Times New Roman"/>
              </a:rPr>
              <a:t>Fig </a:t>
            </a:r>
            <a:r>
              <a:rPr lang="en-US" dirty="0">
                <a:latin typeface="Times New Roman"/>
                <a:cs typeface="Times New Roman"/>
              </a:rPr>
              <a:t>7</a:t>
            </a:r>
            <a:r>
              <a:rPr lang="en-US" sz="1800" dirty="0">
                <a:latin typeface="Times New Roman"/>
                <a:cs typeface="Times New Roman"/>
              </a:rPr>
              <a:t>. Charging strategy for LBC set of vehicles for </a:t>
            </a:r>
            <a:r>
              <a:rPr lang="en-US" dirty="0">
                <a:latin typeface="Times New Roman"/>
                <a:cs typeface="Times New Roman"/>
              </a:rPr>
              <a:t>monsoon</a:t>
            </a:r>
            <a:endParaRPr lang="en-US" sz="1800" dirty="0">
              <a:latin typeface="Times New Roman"/>
              <a:cs typeface="Times New Roman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1E5E5154-EFB8-81BA-B1ED-459F40C93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9292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115A175-7205-BB57-14B3-C9219DE47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700" b="1" dirty="0">
                <a:latin typeface="Times New Roman"/>
                <a:cs typeface="Times New Roman"/>
              </a:rPr>
              <a:t>For Winter</a:t>
            </a:r>
            <a:r>
              <a:rPr lang="en-US" sz="2700" dirty="0">
                <a:latin typeface="Times New Roman"/>
              </a:rPr>
              <a:t/>
            </a:r>
            <a:br>
              <a:rPr lang="en-US" sz="2700" dirty="0">
                <a:latin typeface="Times New Roman"/>
              </a:rPr>
            </a:br>
            <a:r>
              <a:rPr lang="en-US" sz="2700" dirty="0">
                <a:latin typeface="Times New Roman"/>
                <a:cs typeface="Times New Roman"/>
              </a:rPr>
              <a:t>For HBC Vehicles</a:t>
            </a:r>
          </a:p>
        </p:txBody>
      </p:sp>
      <p:pic>
        <p:nvPicPr>
          <p:cNvPr id="4" name="Content Placeholder 3" descr="A blue and white grid with numbers&#10;&#10;AI-generated content may be incorrect.">
            <a:extLst>
              <a:ext uri="{FF2B5EF4-FFF2-40B4-BE49-F238E27FC236}">
                <a16:creationId xmlns:a16="http://schemas.microsoft.com/office/drawing/2014/main" xmlns="" id="{3C3B59E2-EC6F-35D7-52D8-8EF57F0E9C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6144" r="3814"/>
          <a:stretch/>
        </p:blipFill>
        <p:spPr>
          <a:xfrm>
            <a:off x="2027695" y="1527997"/>
            <a:ext cx="8046210" cy="390046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3BBBDCCD-03F6-55F6-1946-B466DF5FBA56}"/>
              </a:ext>
            </a:extLst>
          </p:cNvPr>
          <p:cNvSpPr txBox="1"/>
          <p:nvPr/>
        </p:nvSpPr>
        <p:spPr>
          <a:xfrm>
            <a:off x="1483021" y="5998124"/>
            <a:ext cx="976909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Arimo"/>
              </a:rPr>
              <a:t>In this charging strategy we can see </a:t>
            </a:r>
            <a:r>
              <a:rPr lang="en-US" sz="2000" b="1">
                <a:latin typeface="Arimo"/>
              </a:rPr>
              <a:t>white spaces are more</a:t>
            </a:r>
            <a:r>
              <a:rPr lang="en-US" sz="2000">
                <a:latin typeface="Arimo"/>
              </a:rPr>
              <a:t> which shows </a:t>
            </a:r>
            <a:r>
              <a:rPr lang="en-US" sz="2000" b="1">
                <a:latin typeface="Arimo"/>
              </a:rPr>
              <a:t>discharging</a:t>
            </a:r>
            <a:r>
              <a:rPr lang="en-US" sz="2000">
                <a:latin typeface="Arimo"/>
              </a:rPr>
              <a:t> and the dark blue spaces are less which shows charging.</a:t>
            </a:r>
            <a:endParaRPr lang="en-US" sz="20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6296965-0686-DD71-55EA-AC983483C762}"/>
              </a:ext>
            </a:extLst>
          </p:cNvPr>
          <p:cNvSpPr txBox="1"/>
          <p:nvPr/>
        </p:nvSpPr>
        <p:spPr>
          <a:xfrm>
            <a:off x="2560320" y="5330003"/>
            <a:ext cx="6391175" cy="36815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latin typeface="Times New Roman"/>
              </a:rPr>
              <a:t>Fig 8. Charging strategy for HBC set of vehicles for winter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BB06D96-A573-EADE-2CC6-EA7BBCFBD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8810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8CC18F-97C1-AF42-B2F6-C6A58DB4A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700">
                <a:latin typeface="Times New Roman"/>
                <a:cs typeface="Times New Roman"/>
              </a:rPr>
              <a:t>For LBC Vehicles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30838116-A400-9E01-B292-3C61A97D30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7692" t="-2493" r="2774" b="809"/>
          <a:stretch/>
        </p:blipFill>
        <p:spPr>
          <a:xfrm>
            <a:off x="2012118" y="1236556"/>
            <a:ext cx="7464726" cy="397915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E27AE78-483D-B717-EB0C-A0B561021C0F}"/>
              </a:ext>
            </a:extLst>
          </p:cNvPr>
          <p:cNvSpPr txBox="1"/>
          <p:nvPr/>
        </p:nvSpPr>
        <p:spPr>
          <a:xfrm>
            <a:off x="1383324" y="5451231"/>
            <a:ext cx="9964614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Arimo"/>
              </a:rPr>
              <a:t>In this charging strategy we can see </a:t>
            </a:r>
            <a:r>
              <a:rPr lang="en-US" sz="2000" b="1">
                <a:latin typeface="Arimo"/>
              </a:rPr>
              <a:t>dark blue spaces are more</a:t>
            </a:r>
            <a:r>
              <a:rPr lang="en-US" sz="2000">
                <a:latin typeface="Arimo"/>
              </a:rPr>
              <a:t> which shows </a:t>
            </a:r>
            <a:r>
              <a:rPr lang="en-US" sz="2000" b="1">
                <a:latin typeface="Arimo"/>
              </a:rPr>
              <a:t>charging</a:t>
            </a:r>
            <a:r>
              <a:rPr lang="en-US" sz="2000">
                <a:latin typeface="Arimo"/>
              </a:rPr>
              <a:t> and the white spaces are less which shows discharging</a:t>
            </a:r>
            <a:endParaRPr lang="en-US" sz="20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F8FF6CD-239D-D099-A97C-FC063E752AA6}"/>
              </a:ext>
            </a:extLst>
          </p:cNvPr>
          <p:cNvSpPr txBox="1"/>
          <p:nvPr/>
        </p:nvSpPr>
        <p:spPr>
          <a:xfrm>
            <a:off x="2387066" y="5062888"/>
            <a:ext cx="6977436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1800" dirty="0">
                <a:latin typeface="Times New Roman"/>
                <a:cs typeface="Times New Roman"/>
              </a:rPr>
              <a:t>Fig </a:t>
            </a:r>
            <a:r>
              <a:rPr lang="en-US" dirty="0">
                <a:latin typeface="Times New Roman"/>
                <a:cs typeface="Times New Roman"/>
              </a:rPr>
              <a:t>9</a:t>
            </a:r>
            <a:r>
              <a:rPr lang="en-US" sz="1800" dirty="0">
                <a:latin typeface="Times New Roman"/>
                <a:cs typeface="Times New Roman"/>
              </a:rPr>
              <a:t>. Charging strategy for LBC set of vehicles for </a:t>
            </a:r>
            <a:r>
              <a:rPr lang="en-US" dirty="0">
                <a:latin typeface="Times New Roman"/>
                <a:cs typeface="Times New Roman"/>
              </a:rPr>
              <a:t>winter</a:t>
            </a:r>
            <a:endParaRPr lang="en-US" sz="1800" dirty="0">
              <a:latin typeface="Times New Roman"/>
              <a:cs typeface="Times New Roman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1D80CF94-E25E-96A0-FAF6-4B20301FB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0244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>
            <a:extLst>
              <a:ext uri="{FF2B5EF4-FFF2-40B4-BE49-F238E27FC236}">
                <a16:creationId xmlns:a16="http://schemas.microsoft.com/office/drawing/2014/main" xmlns="" id="{6797E6F3-ED54-1E56-CF27-88B920E26F25}"/>
              </a:ext>
            </a:extLst>
          </p:cNvPr>
          <p:cNvSpPr txBox="1"/>
          <p:nvPr/>
        </p:nvSpPr>
        <p:spPr>
          <a:xfrm>
            <a:off x="864853" y="282902"/>
            <a:ext cx="7861704" cy="715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6480"/>
              </a:lnSpc>
            </a:pPr>
            <a:r>
              <a:rPr lang="en-US" sz="2500" b="1" spc="-165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 </a:t>
            </a:r>
            <a:r>
              <a:rPr lang="en-US" sz="3000" b="1">
                <a:latin typeface="Times New Roman"/>
                <a:ea typeface="+mj-ea"/>
                <a:cs typeface="Times New Roman"/>
                <a:sym typeface="Times New Roman Bold"/>
              </a:rPr>
              <a:t>Cost Comparison</a:t>
            </a:r>
            <a:r>
              <a:rPr lang="en-US" sz="3000" b="1" spc="-165">
                <a:solidFill>
                  <a:srgbClr val="000000"/>
                </a:solidFill>
                <a:latin typeface="Times New Roman"/>
                <a:ea typeface="Times New Roman Bold"/>
                <a:cs typeface="Times New Roman Bold"/>
                <a:sym typeface="Times New Roman Bold"/>
              </a:rPr>
              <a:t>: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0C16F079-B682-1FD0-50CC-4040662A91CF}"/>
              </a:ext>
            </a:extLst>
          </p:cNvPr>
          <p:cNvGrpSpPr/>
          <p:nvPr/>
        </p:nvGrpSpPr>
        <p:grpSpPr>
          <a:xfrm>
            <a:off x="0" y="8023860"/>
            <a:ext cx="66675" cy="23812"/>
            <a:chOff x="0" y="8023860"/>
            <a:chExt cx="88900" cy="31750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xmlns="" id="{F76581E1-8695-B2E6-B266-92D2E72AF41E}"/>
                </a:ext>
              </a:extLst>
            </p:cNvPr>
            <p:cNvSpPr/>
            <p:nvPr/>
          </p:nvSpPr>
          <p:spPr>
            <a:xfrm>
              <a:off x="0" y="8023860"/>
              <a:ext cx="88900" cy="31750"/>
            </a:xfrm>
            <a:custGeom>
              <a:avLst/>
              <a:gdLst/>
              <a:ahLst/>
              <a:cxnLst/>
              <a:rect l="l" t="t" r="r" b="b"/>
              <a:pathLst>
                <a:path w="88900" h="31750">
                  <a:moveTo>
                    <a:pt x="88900" y="0"/>
                  </a:moveTo>
                  <a:lnTo>
                    <a:pt x="0" y="0"/>
                  </a:lnTo>
                  <a:lnTo>
                    <a:pt x="0" y="31750"/>
                  </a:lnTo>
                  <a:lnTo>
                    <a:pt x="88900" y="31750"/>
                  </a:lnTo>
                  <a:lnTo>
                    <a:pt x="889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xmlns="" id="{A755C814-DD7D-241E-F7A9-225C9098626A}"/>
              </a:ext>
            </a:extLst>
          </p:cNvPr>
          <p:cNvSpPr txBox="1"/>
          <p:nvPr/>
        </p:nvSpPr>
        <p:spPr>
          <a:xfrm>
            <a:off x="17845088" y="9851739"/>
            <a:ext cx="246698" cy="242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20"/>
              </a:lnSpc>
            </a:pPr>
            <a:r>
              <a:rPr lang="en-US" sz="1350" spc="-42">
                <a:solidFill>
                  <a:srgbClr val="000000"/>
                </a:solidFill>
                <a:latin typeface="DejaVu Sans Light"/>
                <a:ea typeface="DejaVu Sans Light"/>
                <a:cs typeface="DejaVu Sans Light"/>
                <a:sym typeface="DejaVu Sans Light"/>
              </a:rPr>
              <a:t>18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83DDC30C-4489-30C6-2B55-F913DBE4E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24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xmlns="" id="{FBD15D2C-391E-2C2D-5778-5FCCA1B659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3425127"/>
              </p:ext>
            </p:extLst>
          </p:nvPr>
        </p:nvGraphicFramePr>
        <p:xfrm>
          <a:off x="964097" y="1938128"/>
          <a:ext cx="8706527" cy="248510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384072">
                  <a:extLst>
                    <a:ext uri="{9D8B030D-6E8A-4147-A177-3AD203B41FA5}">
                      <a16:colId xmlns:a16="http://schemas.microsoft.com/office/drawing/2014/main" xmlns="" val="1048640970"/>
                    </a:ext>
                  </a:extLst>
                </a:gridCol>
                <a:gridCol w="1482645">
                  <a:extLst>
                    <a:ext uri="{9D8B030D-6E8A-4147-A177-3AD203B41FA5}">
                      <a16:colId xmlns:a16="http://schemas.microsoft.com/office/drawing/2014/main" xmlns="" val="3556667983"/>
                    </a:ext>
                  </a:extLst>
                </a:gridCol>
                <a:gridCol w="3839810">
                  <a:extLst>
                    <a:ext uri="{9D8B030D-6E8A-4147-A177-3AD203B41FA5}">
                      <a16:colId xmlns:a16="http://schemas.microsoft.com/office/drawing/2014/main" xmlns="" val="1356451571"/>
                    </a:ext>
                  </a:extLst>
                </a:gridCol>
              </a:tblGrid>
              <a:tr h="632055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Tahoma"/>
                          <a:cs typeface="Tahoma"/>
                        </a:rPr>
                        <a:t>Seasons</a:t>
                      </a:r>
                      <a:endParaRPr sz="1800" dirty="0">
                        <a:latin typeface="Tahoma"/>
                        <a:cs typeface="Tahoma"/>
                      </a:endParaRPr>
                    </a:p>
                  </a:txBody>
                  <a:tcPr marL="0" marR="0" marT="31750" marB="0">
                    <a:lnR w="12700">
                      <a:solidFill>
                        <a:srgbClr val="FFFFFF"/>
                      </a:solidFill>
                      <a:prstDash val="solid"/>
                    </a:lnR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169C9A"/>
                    </a:solidFill>
                  </a:tcPr>
                </a:tc>
                <a:tc>
                  <a:txBody>
                    <a:bodyPr/>
                    <a:lstStyle/>
                    <a:p>
                      <a:pPr marL="101600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sz="1800" b="1" spc="45" dirty="0">
                          <a:solidFill>
                            <a:srgbClr val="FFFFFF"/>
                          </a:solidFill>
                          <a:latin typeface="Tahoma"/>
                          <a:cs typeface="Tahoma"/>
                        </a:rPr>
                        <a:t>HBC</a:t>
                      </a:r>
                      <a:endParaRPr sz="1800">
                        <a:latin typeface="Tahoma"/>
                        <a:cs typeface="Tahoma"/>
                      </a:endParaRPr>
                    </a:p>
                  </a:txBody>
                  <a:tcPr marL="0" marR="0" marT="3175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169C9A"/>
                    </a:solidFill>
                  </a:tcPr>
                </a:tc>
                <a:tc>
                  <a:txBody>
                    <a:bodyPr/>
                    <a:lstStyle/>
                    <a:p>
                      <a:pPr marL="104139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sz="1800" b="1" spc="35" dirty="0">
                          <a:solidFill>
                            <a:srgbClr val="FFFFFF"/>
                          </a:solidFill>
                          <a:latin typeface="Tahoma"/>
                          <a:cs typeface="Tahoma"/>
                        </a:rPr>
                        <a:t>LBC</a:t>
                      </a:r>
                      <a:endParaRPr sz="1800">
                        <a:latin typeface="Tahoma"/>
                        <a:cs typeface="Tahoma"/>
                      </a:endParaRPr>
                    </a:p>
                  </a:txBody>
                  <a:tcPr marL="0" marR="0" marT="31750" marB="0">
                    <a:lnL w="12700">
                      <a:solidFill>
                        <a:srgbClr val="FFFFFF"/>
                      </a:solidFill>
                      <a:prstDash val="solid"/>
                    </a:lnL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169C9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0219477"/>
                  </a:ext>
                </a:extLst>
              </a:tr>
              <a:tr h="582185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800" dirty="0">
                          <a:latin typeface="Verdana"/>
                          <a:cs typeface="Verdana"/>
                        </a:rPr>
                        <a:t>Summer</a:t>
                      </a:r>
                    </a:p>
                  </a:txBody>
                  <a:tcPr marL="0" marR="0" marT="38100" marB="0">
                    <a:lnR w="1270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CDEDE"/>
                    </a:solidFill>
                  </a:tcPr>
                </a:tc>
                <a:tc>
                  <a:txBody>
                    <a:bodyPr/>
                    <a:lstStyle/>
                    <a:p>
                      <a:pPr marL="10160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800" spc="-160" dirty="0">
                          <a:latin typeface="Verdana"/>
                          <a:cs typeface="Verdana"/>
                        </a:rPr>
                        <a:t>-1.3511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CDEDE"/>
                    </a:solidFill>
                  </a:tcPr>
                </a:tc>
                <a:tc>
                  <a:txBody>
                    <a:bodyPr/>
                    <a:lstStyle/>
                    <a:p>
                      <a:pPr marL="104139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800" dirty="0">
                          <a:latin typeface="Verdana"/>
                          <a:cs typeface="Verdana"/>
                        </a:rPr>
                        <a:t>2.2226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FFFFFF"/>
                      </a:solidFill>
                      <a:prstDash val="solid"/>
                    </a:lnL>
                    <a:lnT w="53975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CD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797869493"/>
                  </a:ext>
                </a:extLst>
              </a:tr>
              <a:tr h="638813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800" spc="-5" dirty="0">
                          <a:latin typeface="Verdana"/>
                          <a:cs typeface="Verdana"/>
                        </a:rPr>
                        <a:t>Monsoon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1275" marB="0"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7EDED"/>
                    </a:solidFill>
                  </a:tcPr>
                </a:tc>
                <a:tc>
                  <a:txBody>
                    <a:bodyPr/>
                    <a:lstStyle/>
                    <a:p>
                      <a:pPr marL="10160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800" spc="-110" dirty="0">
                          <a:latin typeface="Verdana"/>
                          <a:cs typeface="Verdana"/>
                        </a:rPr>
                        <a:t>-1.2108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7EDED"/>
                    </a:solidFill>
                  </a:tcPr>
                </a:tc>
                <a:tc>
                  <a:txBody>
                    <a:bodyPr/>
                    <a:lstStyle/>
                    <a:p>
                      <a:pPr marL="104139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800" spc="-114" dirty="0">
                          <a:latin typeface="Verdana"/>
                          <a:cs typeface="Verdana"/>
                        </a:rPr>
                        <a:t>0.1271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FFFFFF"/>
                      </a:solidFill>
                      <a:prstDash val="solid"/>
                    </a:lnL>
                    <a:lnT w="1270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7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86781736"/>
                  </a:ext>
                </a:extLst>
              </a:tr>
              <a:tr h="632055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800" dirty="0">
                          <a:latin typeface="Verdana"/>
                          <a:cs typeface="Verdana"/>
                        </a:rPr>
                        <a:t>Winter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1275" marB="0"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solidFill>
                      <a:srgbClr val="CCDEDE"/>
                    </a:solidFill>
                  </a:tcPr>
                </a:tc>
                <a:tc>
                  <a:txBody>
                    <a:bodyPr/>
                    <a:lstStyle/>
                    <a:p>
                      <a:pPr marL="10160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800" spc="-55" dirty="0">
                          <a:latin typeface="Verdana"/>
                          <a:cs typeface="Verdana"/>
                        </a:rPr>
                        <a:t>-3.5168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solidFill>
                      <a:srgbClr val="CCDEDE"/>
                    </a:solidFill>
                  </a:tcPr>
                </a:tc>
                <a:tc>
                  <a:txBody>
                    <a:bodyPr/>
                    <a:lstStyle/>
                    <a:p>
                      <a:pPr marL="104139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800" spc="-55" dirty="0">
                          <a:latin typeface="Verdana"/>
                          <a:cs typeface="Verdana"/>
                        </a:rPr>
                        <a:t>1.366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FFFFFF"/>
                      </a:solidFill>
                      <a:prstDash val="solid"/>
                    </a:lnL>
                    <a:lnT w="19050">
                      <a:solidFill>
                        <a:srgbClr val="FFFFFF"/>
                      </a:solidFill>
                      <a:prstDash val="solid"/>
                    </a:lnT>
                    <a:solidFill>
                      <a:srgbClr val="CCD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2157155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1D5F5520-FD35-3C9C-2697-A4AD0777276D}"/>
              </a:ext>
            </a:extLst>
          </p:cNvPr>
          <p:cNvSpPr txBox="1"/>
          <p:nvPr/>
        </p:nvSpPr>
        <p:spPr>
          <a:xfrm>
            <a:off x="218661" y="4455676"/>
            <a:ext cx="11708296" cy="22333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12750" marR="0" lvl="0" indent="0" algn="l" defTabSz="914400" rtl="0" eaLnBrk="1" fontAlgn="auto" latinLnBrk="0" hangingPunct="1">
              <a:lnSpc>
                <a:spcPts val="1845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From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the</a:t>
            </a:r>
            <a:r>
              <a:rPr kumimoji="0" lang="en-US" sz="1800" b="0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data</a:t>
            </a:r>
            <a:r>
              <a:rPr kumimoji="0" lang="en-US" sz="1800" b="0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provided,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we</a:t>
            </a:r>
            <a:r>
              <a:rPr kumimoji="0" lang="en-US" sz="1800" b="0" i="0" u="none" strike="noStrike" kern="1200" cap="none" spc="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can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observe</a:t>
            </a:r>
            <a:r>
              <a:rPr kumimoji="0" lang="en-US" sz="1800" b="0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that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profit </a:t>
            </a:r>
            <a:r>
              <a:rPr kumimoji="0" lang="en-US" sz="1800" b="0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has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been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made</a:t>
            </a:r>
            <a:r>
              <a:rPr kumimoji="0" lang="en-US" sz="1800" b="0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in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all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three</a:t>
            </a:r>
            <a:r>
              <a:rPr kumimoji="0" lang="en-US" sz="1800" b="0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seasons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for</a:t>
            </a:r>
            <a:r>
              <a:rPr kumimoji="0" lang="en-US" sz="1800" b="0" i="0" u="none" strike="noStrike" kern="1200" cap="none" spc="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HBC,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as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the</a:t>
            </a:r>
            <a:r>
              <a:rPr kumimoji="0" lang="en-US" sz="1800" b="0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negative</a:t>
            </a:r>
            <a:r>
              <a:rPr kumimoji="0" lang="en-US" sz="1800" b="0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values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indicate</a:t>
            </a:r>
            <a:r>
              <a:rPr kumimoji="0" lang="en-US" sz="1800" b="0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greater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vehicle-to-grid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(V2G)</a:t>
            </a:r>
            <a:r>
              <a:rPr kumimoji="0" lang="en-US" sz="1800" b="0" i="0" u="none" strike="noStrike" kern="1200" cap="none" spc="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activity,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resulting</a:t>
            </a:r>
            <a:r>
              <a:rPr kumimoji="0" lang="en-US" sz="1800" b="0" i="0" u="none" strike="noStrike" kern="1200" cap="none" spc="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in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profit.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Among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the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seasons,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the</a:t>
            </a:r>
            <a:r>
              <a:rPr kumimoji="0" lang="en-US" sz="1800" b="0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maximum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profit</a:t>
            </a:r>
            <a:r>
              <a:rPr kumimoji="0" lang="en-US" sz="1800" b="0" i="0" u="none" strike="noStrike" kern="1200" cap="none" spc="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is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observed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in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winter,</a:t>
            </a:r>
            <a:r>
              <a:rPr kumimoji="0" lang="en-US" sz="1800" b="0" i="0" u="none" strike="noStrike" kern="1200" cap="none" spc="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with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a</a:t>
            </a:r>
            <a:r>
              <a:rPr kumimoji="0" lang="en-US" sz="1800" b="0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value</a:t>
            </a:r>
            <a:r>
              <a:rPr kumimoji="0" lang="en-US" sz="1800" b="0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of</a:t>
            </a:r>
            <a:r>
              <a:rPr kumimoji="0" lang="en-US" sz="1800" b="0" i="0" u="none" strike="noStrike" kern="1200" cap="none" spc="1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-3.5168,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indicating </a:t>
            </a:r>
            <a:r>
              <a:rPr kumimoji="0" lang="en-US" sz="1800" b="0" i="0" u="none" strike="noStrike" kern="1200" cap="none" spc="-38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the</a:t>
            </a:r>
            <a:r>
              <a:rPr kumimoji="0" lang="en-US" sz="18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highest</a:t>
            </a:r>
            <a:r>
              <a:rPr kumimoji="0" lang="en-US" sz="18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V2G activity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compared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to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summer</a:t>
            </a:r>
            <a:r>
              <a:rPr kumimoji="0" lang="en-US" sz="1800" b="0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18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and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monsoon.</a:t>
            </a:r>
          </a:p>
          <a:p>
            <a:pPr marL="412750" marR="0" lvl="0" indent="0" algn="l" defTabSz="914400" rtl="0" eaLnBrk="1" fontAlgn="auto" latinLnBrk="0" hangingPunct="1">
              <a:lnSpc>
                <a:spcPts val="1845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+mn-ea"/>
              <a:cs typeface="Times New Roman"/>
            </a:endParaRPr>
          </a:p>
          <a:p>
            <a:pPr marL="412750" marR="0" lvl="0" indent="0" algn="l" defTabSz="914400" rtl="0" eaLnBrk="1" fontAlgn="auto" latinLnBrk="0" hangingPunct="1">
              <a:lnSpc>
                <a:spcPts val="1845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Comparison (from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1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graphs)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+mn-ea"/>
              <a:cs typeface="Times New Roman"/>
            </a:endParaRPr>
          </a:p>
          <a:p>
            <a:pPr marL="4699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ClrTx/>
              <a:buSzTx/>
              <a:buFont typeface="Symbol"/>
              <a:buChar char=""/>
              <a:tabLst>
                <a:tab pos="469265" algn="l"/>
                <a:tab pos="469900" algn="l"/>
              </a:tabLst>
              <a:defRPr/>
            </a:pPr>
            <a:r>
              <a:rPr kumimoji="0" lang="en-US" sz="20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From</a:t>
            </a:r>
            <a:r>
              <a:rPr kumimoji="0" lang="en-US" sz="2000" b="0" i="0" u="none" strike="noStrike" kern="1200" cap="none" spc="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the</a:t>
            </a:r>
            <a:r>
              <a:rPr kumimoji="0" lang="en-US" sz="20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above</a:t>
            </a:r>
            <a:r>
              <a:rPr kumimoji="0" lang="en-US" sz="20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graphs</a:t>
            </a:r>
            <a:r>
              <a:rPr kumimoji="0" lang="en-US" sz="2000" b="0" i="0" u="none" strike="noStrike" kern="1200" cap="none" spc="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we</a:t>
            </a:r>
            <a:r>
              <a:rPr kumimoji="0" lang="en-US" sz="20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can</a:t>
            </a:r>
            <a:r>
              <a:rPr kumimoji="0" lang="en-US" sz="20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observe</a:t>
            </a:r>
            <a:r>
              <a:rPr kumimoji="0" lang="en-US" sz="20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the</a:t>
            </a:r>
            <a:r>
              <a:rPr kumimoji="0" lang="en-US" sz="2000" b="0" i="0" u="none" strike="noStrike" kern="1200" cap="none" spc="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vehicle</a:t>
            </a:r>
            <a:r>
              <a:rPr kumimoji="0" lang="en-US" sz="20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undergoes</a:t>
            </a:r>
            <a:r>
              <a:rPr kumimoji="0" lang="en-US" sz="2000" b="0" i="0" u="none" strike="noStrike" kern="1200" cap="none" spc="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maximum</a:t>
            </a:r>
            <a:r>
              <a:rPr kumimoji="0" lang="en-US" sz="2000" b="0" i="0" u="none" strike="noStrike" kern="1200" cap="none" spc="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discharging</a:t>
            </a:r>
            <a:r>
              <a:rPr kumimoji="0" lang="en-US" sz="20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in</a:t>
            </a:r>
            <a:r>
              <a:rPr kumimoji="0" lang="en-US" sz="20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case</a:t>
            </a:r>
            <a:r>
              <a:rPr kumimoji="0" lang="en-US" sz="20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of</a:t>
            </a:r>
            <a:r>
              <a:rPr kumimoji="0" lang="en-US" sz="2000" b="0" i="0" u="none" strike="noStrike" kern="1200" cap="none" spc="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HBC</a:t>
            </a:r>
            <a:r>
              <a:rPr kumimoji="0" lang="en-US" sz="20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even</a:t>
            </a:r>
            <a:r>
              <a:rPr kumimoji="0" lang="en-US" sz="20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when</a:t>
            </a:r>
            <a:r>
              <a:rPr kumimoji="0" lang="en-US" sz="20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we</a:t>
            </a:r>
            <a:r>
              <a:rPr kumimoji="0" lang="en-US" sz="20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have</a:t>
            </a:r>
            <a:r>
              <a:rPr kumimoji="0" lang="en-US" sz="2000" b="0" i="0" u="none" strike="noStrike" kern="1200" cap="none" spc="6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higher</a:t>
            </a:r>
            <a:r>
              <a:rPr kumimoji="0" lang="en-US" sz="2000" b="0" i="0" u="none" strike="noStrike" kern="1200" cap="none" spc="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tariff</a:t>
            </a:r>
            <a:r>
              <a:rPr kumimoji="0" lang="en-US" sz="2000" b="0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rates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+mn-ea"/>
              <a:cs typeface="Times New Roman"/>
            </a:endParaRPr>
          </a:p>
          <a:p>
            <a:pPr marL="4699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50"/>
              </a:spcBef>
              <a:spcAft>
                <a:spcPts val="0"/>
              </a:spcAft>
              <a:buClrTx/>
              <a:buSzTx/>
              <a:buFont typeface="Symbol"/>
              <a:buChar char=""/>
              <a:tabLst>
                <a:tab pos="469265" algn="l"/>
                <a:tab pos="469900" algn="l"/>
              </a:tabLst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Secondly</a:t>
            </a:r>
            <a:r>
              <a:rPr kumimoji="0" lang="en-US" sz="20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among</a:t>
            </a:r>
            <a:r>
              <a:rPr kumimoji="0" lang="en-US" sz="2000" b="0" i="0" u="none" strike="noStrike" kern="1200" cap="none" spc="-2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three</a:t>
            </a:r>
            <a:r>
              <a:rPr kumimoji="0" lang="en-US" sz="2000" b="0" i="0" u="none" strike="noStrike" kern="1200" cap="none" spc="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seasons,</a:t>
            </a:r>
            <a:r>
              <a:rPr kumimoji="0" lang="en-US" sz="20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maximum</a:t>
            </a:r>
            <a:r>
              <a:rPr kumimoji="0" lang="en-US" sz="2000" b="0" i="0" u="none" strike="noStrike" kern="1200" cap="none" spc="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V2G</a:t>
            </a:r>
            <a:r>
              <a:rPr kumimoji="0" lang="en-US" sz="2000" b="0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is</a:t>
            </a:r>
            <a:r>
              <a:rPr kumimoji="0" lang="en-US" sz="20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seen</a:t>
            </a:r>
            <a:r>
              <a:rPr kumimoji="0" lang="en-US" sz="2000" b="0" i="0" u="none" strike="noStrike" kern="1200" cap="none" spc="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in</a:t>
            </a:r>
            <a:r>
              <a:rPr kumimoji="0" lang="en-US" sz="20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case</a:t>
            </a:r>
            <a:r>
              <a:rPr kumimoji="0" lang="en-US" sz="20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of</a:t>
            </a:r>
            <a:r>
              <a:rPr kumimoji="0" lang="en-US" sz="2000" b="0" i="0" u="none" strike="noStrike" kern="1200" cap="none" spc="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winter,</a:t>
            </a:r>
            <a:r>
              <a:rPr kumimoji="0" lang="en-US" sz="20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followed</a:t>
            </a:r>
            <a:r>
              <a:rPr kumimoji="0" lang="en-US" sz="20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by</a:t>
            </a:r>
            <a:r>
              <a:rPr kumimoji="0" lang="en-US" sz="2000" b="0" i="0" u="none" strike="noStrike" kern="1200" cap="none" spc="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monsoon</a:t>
            </a:r>
            <a:r>
              <a:rPr kumimoji="0" lang="en-US" sz="20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and</a:t>
            </a:r>
            <a:r>
              <a:rPr kumimoji="0" lang="en-US" sz="20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</a:t>
            </a:r>
            <a:r>
              <a:rPr kumimoji="0" lang="en-US" sz="20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summer.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+mn-ea"/>
              <a:cs typeface="Times New Roman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C9CF1E5-B220-3060-2810-F37B39A063BD}"/>
              </a:ext>
            </a:extLst>
          </p:cNvPr>
          <p:cNvSpPr txBox="1"/>
          <p:nvPr/>
        </p:nvSpPr>
        <p:spPr>
          <a:xfrm>
            <a:off x="1520686" y="1302026"/>
            <a:ext cx="78617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j-ea"/>
                <a:cs typeface="Times New Roman"/>
              </a:rPr>
              <a:t>Table 3: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j-ea"/>
                <a:cs typeface="Times New Roman"/>
              </a:rPr>
              <a:t>This table shows the mean and standard deviation values considered for all the driving cycles for three seasons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541585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B88CF18-DBCA-EDB3-E799-0B860F781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b="1" dirty="0">
                <a:latin typeface="Times New Roman"/>
                <a:cs typeface="Times New Roman"/>
              </a:rPr>
              <a:t>Input Data &amp; Test Case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A8C558C-E86D-3AAD-196E-F0F32B0C90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71" y="1568918"/>
            <a:ext cx="10603029" cy="46080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500" b="1" dirty="0">
                <a:latin typeface="Times New Roman"/>
                <a:ea typeface="+mn-lt"/>
                <a:cs typeface="+mn-lt"/>
              </a:rPr>
              <a:t>Location:</a:t>
            </a:r>
            <a:r>
              <a:rPr lang="en-US" sz="2500" dirty="0">
                <a:latin typeface="Times New Roman"/>
                <a:ea typeface="+mn-lt"/>
                <a:cs typeface="+mn-lt"/>
              </a:rPr>
              <a:t> Durgapur, India (23.533440° N, 87.321930° E)</a:t>
            </a:r>
            <a:endParaRPr lang="en-US" sz="2500" dirty="0">
              <a:latin typeface="Times New Roman"/>
              <a:cs typeface="Times New Roman"/>
            </a:endParaRPr>
          </a:p>
          <a:p>
            <a:r>
              <a:rPr lang="en-US" sz="2500" b="1" dirty="0">
                <a:latin typeface="Times New Roman"/>
                <a:ea typeface="+mn-lt"/>
                <a:cs typeface="+mn-lt"/>
              </a:rPr>
              <a:t>Solar Data Source:</a:t>
            </a:r>
            <a:r>
              <a:rPr lang="en-US" sz="2500" dirty="0">
                <a:latin typeface="Times New Roman"/>
                <a:ea typeface="+mn-lt"/>
                <a:cs typeface="+mn-lt"/>
              </a:rPr>
              <a:t> </a:t>
            </a:r>
            <a:r>
              <a:rPr lang="en-US" sz="2500" dirty="0" err="1">
                <a:latin typeface="Times New Roman"/>
                <a:ea typeface="+mn-lt"/>
                <a:cs typeface="+mn-lt"/>
              </a:rPr>
              <a:t>Renewables.ninja</a:t>
            </a:r>
            <a:r>
              <a:rPr lang="en-US" sz="2500" dirty="0">
                <a:latin typeface="Times New Roman"/>
                <a:ea typeface="+mn-lt"/>
                <a:cs typeface="+mn-lt"/>
              </a:rPr>
              <a:t>[20]</a:t>
            </a:r>
            <a:endParaRPr lang="en-US" sz="2500" dirty="0">
              <a:latin typeface="Times New Roman"/>
              <a:cs typeface="Times New Roman"/>
            </a:endParaRPr>
          </a:p>
          <a:p>
            <a:r>
              <a:rPr lang="en-US" sz="2500" b="1" dirty="0">
                <a:latin typeface="Times New Roman"/>
                <a:ea typeface="+mn-lt"/>
                <a:cs typeface="+mn-lt"/>
              </a:rPr>
              <a:t>Data Period:</a:t>
            </a:r>
            <a:r>
              <a:rPr lang="en-US" sz="2500" dirty="0">
                <a:latin typeface="Times New Roman"/>
                <a:ea typeface="+mn-lt"/>
                <a:cs typeface="+mn-lt"/>
              </a:rPr>
              <a:t> 90 days per season</a:t>
            </a:r>
            <a:endParaRPr lang="en-US" sz="2500" dirty="0">
              <a:latin typeface="Times New Roman"/>
              <a:cs typeface="Times New Roman"/>
            </a:endParaRPr>
          </a:p>
          <a:p>
            <a:pPr lvl="1"/>
            <a:r>
              <a:rPr lang="en-US" sz="2500" b="1" dirty="0">
                <a:latin typeface="Times New Roman"/>
                <a:ea typeface="+mn-lt"/>
                <a:cs typeface="+mn-lt"/>
              </a:rPr>
              <a:t>Summer:</a:t>
            </a:r>
            <a:r>
              <a:rPr lang="en-US" sz="2500" dirty="0">
                <a:latin typeface="Times New Roman"/>
                <a:ea typeface="+mn-lt"/>
                <a:cs typeface="+mn-lt"/>
              </a:rPr>
              <a:t> April - June</a:t>
            </a:r>
            <a:endParaRPr lang="en-US" sz="2500" dirty="0">
              <a:latin typeface="Times New Roman"/>
              <a:cs typeface="Times New Roman"/>
            </a:endParaRPr>
          </a:p>
          <a:p>
            <a:pPr lvl="1"/>
            <a:r>
              <a:rPr lang="en-US" sz="2500" b="1" dirty="0">
                <a:latin typeface="Times New Roman"/>
                <a:ea typeface="+mn-lt"/>
                <a:cs typeface="+mn-lt"/>
              </a:rPr>
              <a:t>Monsoon:</a:t>
            </a:r>
            <a:r>
              <a:rPr lang="en-US" sz="2500" dirty="0">
                <a:latin typeface="Times New Roman"/>
                <a:ea typeface="+mn-lt"/>
                <a:cs typeface="+mn-lt"/>
              </a:rPr>
              <a:t> July - September</a:t>
            </a:r>
            <a:endParaRPr lang="en-US" sz="2500" dirty="0">
              <a:latin typeface="Times New Roman"/>
              <a:cs typeface="Times New Roman"/>
            </a:endParaRPr>
          </a:p>
          <a:p>
            <a:pPr lvl="1"/>
            <a:r>
              <a:rPr lang="en-US" sz="2500" b="1" dirty="0">
                <a:latin typeface="Times New Roman"/>
                <a:ea typeface="+mn-lt"/>
                <a:cs typeface="+mn-lt"/>
              </a:rPr>
              <a:t>Winter:</a:t>
            </a:r>
            <a:r>
              <a:rPr lang="en-US" sz="2500" dirty="0">
                <a:latin typeface="Times New Roman"/>
                <a:ea typeface="+mn-lt"/>
                <a:cs typeface="+mn-lt"/>
              </a:rPr>
              <a:t> November - January</a:t>
            </a:r>
            <a:endParaRPr lang="en-US" sz="2500" dirty="0">
              <a:latin typeface="Times New Roman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EA6A290-1AB7-6303-8430-A6AA17321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0188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BEB354-1F59-5B21-0160-92DFF71A0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b="1">
                <a:latin typeface="Times New Roman"/>
                <a:cs typeface="Times New Roman"/>
              </a:rPr>
              <a:t>Peak Solar Output Duration Across Seasons</a:t>
            </a:r>
            <a:endParaRPr lang="en-US" sz="3000">
              <a:latin typeface="Times New Roman"/>
              <a:cs typeface="Times New Roman"/>
            </a:endParaRP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D24C0A9-7508-66E1-0AC4-B0E7B5F28F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68" y="1328286"/>
            <a:ext cx="10680032" cy="484867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latin typeface="Times New Roman"/>
                <a:ea typeface="+mn-lt"/>
                <a:cs typeface="+mn-lt"/>
              </a:rPr>
              <a:t>Analysis of Solar Power Output Data</a:t>
            </a:r>
            <a:endParaRPr lang="en-US">
              <a:latin typeface="Times New Roman"/>
              <a:cs typeface="Times New Roman"/>
            </a:endParaRPr>
          </a:p>
          <a:p>
            <a:pPr lvl="1"/>
            <a:r>
              <a:rPr lang="en-US">
                <a:latin typeface="Times New Roman"/>
                <a:ea typeface="+mn-lt"/>
                <a:cs typeface="+mn-lt"/>
              </a:rPr>
              <a:t>Identified mean peak time for each season</a:t>
            </a:r>
            <a:endParaRPr lang="en-US">
              <a:latin typeface="Times New Roman"/>
              <a:cs typeface="Times New Roman"/>
            </a:endParaRPr>
          </a:p>
          <a:p>
            <a:pPr lvl="1"/>
            <a:r>
              <a:rPr lang="en-US">
                <a:latin typeface="Times New Roman"/>
                <a:ea typeface="+mn-lt"/>
                <a:cs typeface="+mn-lt"/>
              </a:rPr>
              <a:t>Crucial for optimizing EV charging schedules</a:t>
            </a:r>
            <a:endParaRPr lang="en-US">
              <a:latin typeface="Times New Roman"/>
              <a:cs typeface="Times New Roman"/>
            </a:endParaRPr>
          </a:p>
          <a:p>
            <a:pPr lvl="1"/>
            <a:r>
              <a:rPr lang="en-US">
                <a:latin typeface="Times New Roman"/>
                <a:ea typeface="+mn-lt"/>
                <a:cs typeface="+mn-lt"/>
              </a:rPr>
              <a:t>Helps in energy planning and battery storage strategies</a:t>
            </a:r>
            <a:endParaRPr lang="en-US">
              <a:latin typeface="Times New Roman"/>
              <a:cs typeface="Times New Roman"/>
            </a:endParaRPr>
          </a:p>
          <a:p>
            <a:r>
              <a:rPr lang="en-US" b="1">
                <a:latin typeface="Times New Roman"/>
                <a:ea typeface="+mn-lt"/>
                <a:cs typeface="+mn-lt"/>
              </a:rPr>
              <a:t>Peak Solar Output Timings:</a:t>
            </a:r>
            <a:endParaRPr lang="en-US" b="1">
              <a:latin typeface="Times New Roman"/>
              <a:cs typeface="Times New Roman"/>
            </a:endParaRPr>
          </a:p>
          <a:p>
            <a:pPr lvl="1"/>
            <a:r>
              <a:rPr lang="en-US" b="1">
                <a:latin typeface="Times New Roman"/>
                <a:ea typeface="+mn-lt"/>
                <a:cs typeface="+mn-lt"/>
              </a:rPr>
              <a:t>Summer:</a:t>
            </a:r>
            <a:r>
              <a:rPr lang="en-US">
                <a:latin typeface="Times New Roman"/>
                <a:ea typeface="+mn-lt"/>
                <a:cs typeface="+mn-lt"/>
              </a:rPr>
              <a:t> 8:00 AM - 3:00 PM</a:t>
            </a:r>
            <a:endParaRPr lang="en-US">
              <a:latin typeface="Times New Roman"/>
              <a:cs typeface="Times New Roman"/>
            </a:endParaRPr>
          </a:p>
          <a:p>
            <a:pPr lvl="1"/>
            <a:r>
              <a:rPr lang="en-US" b="1">
                <a:latin typeface="Times New Roman"/>
                <a:ea typeface="+mn-lt"/>
                <a:cs typeface="+mn-lt"/>
              </a:rPr>
              <a:t>Monsoon:</a:t>
            </a:r>
            <a:r>
              <a:rPr lang="en-US">
                <a:latin typeface="Times New Roman"/>
                <a:ea typeface="+mn-lt"/>
                <a:cs typeface="+mn-lt"/>
              </a:rPr>
              <a:t> 9:30 AM - 12:30 PM</a:t>
            </a:r>
            <a:endParaRPr lang="en-US">
              <a:latin typeface="Times New Roman"/>
              <a:cs typeface="Times New Roman"/>
            </a:endParaRPr>
          </a:p>
          <a:p>
            <a:pPr lvl="1"/>
            <a:r>
              <a:rPr lang="en-US" b="1">
                <a:latin typeface="Times New Roman"/>
                <a:ea typeface="+mn-lt"/>
                <a:cs typeface="+mn-lt"/>
              </a:rPr>
              <a:t>Winter:</a:t>
            </a:r>
            <a:r>
              <a:rPr lang="en-US">
                <a:latin typeface="Times New Roman"/>
                <a:ea typeface="+mn-lt"/>
                <a:cs typeface="+mn-lt"/>
              </a:rPr>
              <a:t> 8:00 AM - 2:00 PM</a:t>
            </a:r>
            <a:endParaRPr lang="en-US">
              <a:latin typeface="Times New Roman"/>
              <a:cs typeface="Times New Roman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B0E6A53-0D05-85D6-723B-F250CE7ED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4254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xmlns="" id="{53B021B3-DE93-4AB7-8A18-CF5F1CED88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BAD3970-14D5-47A6-BBDD-1F4B585D8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3"/>
            <a:ext cx="9621413" cy="62428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2500" dirty="0">
                <a:latin typeface="Times New Roman"/>
                <a:cs typeface="Times New Roman"/>
              </a:rPr>
              <a:t>Driving Cycle Analysis:</a:t>
            </a:r>
            <a:br>
              <a:rPr lang="en-US" sz="2500" dirty="0">
                <a:latin typeface="Times New Roman"/>
                <a:cs typeface="Times New Roman"/>
              </a:rPr>
            </a:br>
            <a:endParaRPr lang="en-US" sz="2500" dirty="0">
              <a:latin typeface="Times New Roman"/>
              <a:cs typeface="Times New Roman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xmlns="" id="{E559730F-D171-13D9-DCB0-A1283861F5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9823404"/>
              </p:ext>
            </p:extLst>
          </p:nvPr>
        </p:nvGraphicFramePr>
        <p:xfrm>
          <a:off x="607540" y="1266567"/>
          <a:ext cx="10903952" cy="460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8125">
                  <a:extLst>
                    <a:ext uri="{9D8B030D-6E8A-4147-A177-3AD203B41FA5}">
                      <a16:colId xmlns:a16="http://schemas.microsoft.com/office/drawing/2014/main" xmlns="" val="1648026546"/>
                    </a:ext>
                  </a:extLst>
                </a:gridCol>
                <a:gridCol w="3253039">
                  <a:extLst>
                    <a:ext uri="{9D8B030D-6E8A-4147-A177-3AD203B41FA5}">
                      <a16:colId xmlns:a16="http://schemas.microsoft.com/office/drawing/2014/main" xmlns="" val="1953466631"/>
                    </a:ext>
                  </a:extLst>
                </a:gridCol>
                <a:gridCol w="1258125">
                  <a:extLst>
                    <a:ext uri="{9D8B030D-6E8A-4147-A177-3AD203B41FA5}">
                      <a16:colId xmlns:a16="http://schemas.microsoft.com/office/drawing/2014/main" xmlns="" val="2325608503"/>
                    </a:ext>
                  </a:extLst>
                </a:gridCol>
                <a:gridCol w="1258125">
                  <a:extLst>
                    <a:ext uri="{9D8B030D-6E8A-4147-A177-3AD203B41FA5}">
                      <a16:colId xmlns:a16="http://schemas.microsoft.com/office/drawing/2014/main" xmlns="" val="2933389891"/>
                    </a:ext>
                  </a:extLst>
                </a:gridCol>
                <a:gridCol w="2936538">
                  <a:extLst>
                    <a:ext uri="{9D8B030D-6E8A-4147-A177-3AD203B41FA5}">
                      <a16:colId xmlns:a16="http://schemas.microsoft.com/office/drawing/2014/main" xmlns="" val="485838904"/>
                    </a:ext>
                  </a:extLst>
                </a:gridCol>
              </a:tblGrid>
              <a:tr h="271399"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1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Season</a:t>
                      </a: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1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Driving Cycle</a:t>
                      </a: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1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Mean</a:t>
                      </a: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8" marB="35158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000000"/>
                      </a:solidFill>
                    </a:lnR>
                    <a:lnT w="9524">
                      <a:solidFill>
                        <a:srgbClr val="000000"/>
                      </a:solidFill>
                    </a:lnT>
                    <a:lnB w="9524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1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Standard Deviation</a:t>
                      </a: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4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286469729"/>
                  </a:ext>
                </a:extLst>
              </a:tr>
              <a:tr h="271399">
                <a:tc gridSpan="5"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08994637"/>
                  </a:ext>
                </a:extLst>
              </a:tr>
              <a:tr h="271399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1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Summer</a:t>
                      </a: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Daily Mileage(km)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55 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8" marB="35158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000000"/>
                      </a:solidFill>
                    </a:lnR>
                    <a:lnT w="9524">
                      <a:solidFill>
                        <a:srgbClr val="000000"/>
                      </a:solidFill>
                    </a:lnT>
                    <a:lnB w="9524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10 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4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94904093"/>
                  </a:ext>
                </a:extLst>
              </a:tr>
              <a:tr h="271399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First Trip Distance(km)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18 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8" marB="35158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000000"/>
                      </a:solidFill>
                    </a:lnR>
                    <a:lnT w="9524">
                      <a:solidFill>
                        <a:srgbClr val="000000"/>
                      </a:solidFill>
                    </a:lnT>
                    <a:lnB w="9524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8.41 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4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237836163"/>
                  </a:ext>
                </a:extLst>
              </a:tr>
              <a:tr h="271399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Arrival Time(hours)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9 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8" marB="35158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000000"/>
                      </a:solidFill>
                    </a:lnR>
                    <a:lnT w="9524">
                      <a:solidFill>
                        <a:srgbClr val="000000"/>
                      </a:solidFill>
                    </a:lnT>
                    <a:lnB w="9524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1.2 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4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790036864"/>
                  </a:ext>
                </a:extLst>
              </a:tr>
              <a:tr h="271399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Departure Time(hours)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19 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8" marB="35158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000000"/>
                      </a:solidFill>
                    </a:lnR>
                    <a:lnT w="9524">
                      <a:solidFill>
                        <a:srgbClr val="000000"/>
                      </a:solidFill>
                    </a:lnT>
                    <a:lnB w="9524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1.2 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4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609723384"/>
                  </a:ext>
                </a:extLst>
              </a:tr>
              <a:tr h="271399">
                <a:tc gridSpan="5"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1638401"/>
                  </a:ext>
                </a:extLst>
              </a:tr>
              <a:tr h="271399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1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Monsoon</a:t>
                      </a: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Daily Mileage(km)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41 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8" marB="35158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000000"/>
                      </a:solidFill>
                    </a:lnR>
                    <a:lnT w="9524">
                      <a:solidFill>
                        <a:srgbClr val="000000"/>
                      </a:solidFill>
                    </a:lnT>
                    <a:lnB w="9524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8 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4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179354187"/>
                  </a:ext>
                </a:extLst>
              </a:tr>
              <a:tr h="271399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Firs Trip Distance(km)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8" marB="35158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000000"/>
                      </a:solidFill>
                    </a:lnR>
                    <a:lnT w="9524">
                      <a:solidFill>
                        <a:srgbClr val="000000"/>
                      </a:solidFill>
                    </a:lnT>
                    <a:lnB w="9524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5.41 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4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212609712"/>
                  </a:ext>
                </a:extLst>
              </a:tr>
              <a:tr h="271399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Arrival Time(hours)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11 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8" marB="35158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000000"/>
                      </a:solidFill>
                    </a:lnR>
                    <a:lnT w="9524">
                      <a:solidFill>
                        <a:srgbClr val="000000"/>
                      </a:solidFill>
                    </a:lnT>
                    <a:lnB w="9524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1.2 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4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032405378"/>
                  </a:ext>
                </a:extLst>
              </a:tr>
              <a:tr h="271399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Departure Time(hours)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18 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8" marB="35158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000000"/>
                      </a:solidFill>
                    </a:lnR>
                    <a:lnT w="9524">
                      <a:solidFill>
                        <a:srgbClr val="000000"/>
                      </a:solidFill>
                    </a:lnT>
                    <a:lnB w="9524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1.2 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4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638618772"/>
                  </a:ext>
                </a:extLst>
              </a:tr>
              <a:tr h="271399">
                <a:tc gridSpan="5"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57119540"/>
                  </a:ext>
                </a:extLst>
              </a:tr>
              <a:tr h="271399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1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Winter</a:t>
                      </a: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Daily Mileage(km)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32 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8" marB="35158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000000"/>
                      </a:solidFill>
                    </a:lnR>
                    <a:lnT w="9524">
                      <a:solidFill>
                        <a:srgbClr val="000000"/>
                      </a:solidFill>
                    </a:lnT>
                    <a:lnB w="9524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6 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4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85537509"/>
                  </a:ext>
                </a:extLst>
              </a:tr>
              <a:tr h="271399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First Trip Distance(km)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11 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8" marB="35158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000000"/>
                      </a:solidFill>
                    </a:lnR>
                    <a:lnT w="9524">
                      <a:solidFill>
                        <a:srgbClr val="000000"/>
                      </a:solidFill>
                    </a:lnT>
                    <a:lnB w="9524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3.41 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4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577144383"/>
                  </a:ext>
                </a:extLst>
              </a:tr>
              <a:tr h="271399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Arrival Time(hours)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11 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8" marB="35158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000000"/>
                      </a:solidFill>
                    </a:lnR>
                    <a:lnT w="9524">
                      <a:solidFill>
                        <a:srgbClr val="000000"/>
                      </a:solidFill>
                    </a:lnT>
                    <a:lnB w="9524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1.2 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4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677019250"/>
                  </a:ext>
                </a:extLst>
              </a:tr>
              <a:tr h="271399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Departure Time(hours)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17 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endParaRPr lang="en-US" sz="900" b="0" i="0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43948" marR="43948" marT="35158" marB="35158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000000"/>
                      </a:solidFill>
                    </a:lnR>
                    <a:lnT w="9524">
                      <a:solidFill>
                        <a:srgbClr val="000000"/>
                      </a:solidFill>
                    </a:lnT>
                    <a:lnB w="9524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2025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900" b="0" i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1.2 </a:t>
                      </a:r>
                      <a:endParaRPr lang="en-US" sz="1400" b="0" i="0" dirty="0">
                        <a:effectLst/>
                        <a:latin typeface="Times New Roman"/>
                      </a:endParaRPr>
                    </a:p>
                  </a:txBody>
                  <a:tcPr marL="43948" marR="43948" marT="35159" marB="35159">
                    <a:lnL w="9524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22388629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5C249792-C68C-495F-9DC6-A3B91887AF03}"/>
              </a:ext>
            </a:extLst>
          </p:cNvPr>
          <p:cNvSpPr txBox="1"/>
          <p:nvPr/>
        </p:nvSpPr>
        <p:spPr>
          <a:xfrm>
            <a:off x="1078028" y="6102417"/>
            <a:ext cx="80683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ALL THE DRIVING CYCLES  FOLLOW NORMAL DISTRIBUTION [2]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09EF29EC-7170-F35C-0BB3-CCD7F6135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DFE1BEC5-7C9E-EFB4-12CB-8EDB59D48721}"/>
              </a:ext>
            </a:extLst>
          </p:cNvPr>
          <p:cNvSpPr txBox="1"/>
          <p:nvPr/>
        </p:nvSpPr>
        <p:spPr>
          <a:xfrm>
            <a:off x="607540" y="616018"/>
            <a:ext cx="107432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j-ea"/>
                <a:cs typeface="Times New Roman"/>
              </a:rPr>
              <a:t>Table 4: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j-ea"/>
                <a:cs typeface="Times New Roman"/>
              </a:rPr>
              <a:t>This table shows the mean and standard deviation values considered for all the driving cycles for three 					seasons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304159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AE1E56F-D5CB-7D4C-5C20-0C94BA28C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092" y="27244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3000" b="1" dirty="0" smtClean="0">
                <a:latin typeface="Times New Roman"/>
                <a:cs typeface="Times New Roman"/>
              </a:rPr>
              <a:t>Summer</a:t>
            </a:r>
            <a:r>
              <a:rPr lang="en-US" sz="3000" b="1" dirty="0">
                <a:latin typeface="Times New Roman"/>
                <a:cs typeface="Times New Roman"/>
              </a:rPr>
              <a:t>:(High Solar Yield)</a:t>
            </a:r>
            <a:r>
              <a:rPr lang="en-US" sz="3000" dirty="0">
                <a:latin typeface="Times New Roman"/>
              </a:rPr>
              <a:t/>
            </a:r>
            <a:br>
              <a:rPr lang="en-US" sz="3000" dirty="0">
                <a:latin typeface="Times New Roman"/>
              </a:rPr>
            </a:br>
            <a:r>
              <a:rPr lang="en-US" sz="3000" dirty="0">
                <a:latin typeface="Times New Roman"/>
                <a:cs typeface="Times New Roman"/>
              </a:rPr>
              <a:t>For HBC Vehicles</a:t>
            </a:r>
            <a:r>
              <a:rPr lang="en-US" dirty="0"/>
              <a:t>:                                       </a:t>
            </a:r>
            <a:r>
              <a:rPr lang="en-US" dirty="0">
                <a:latin typeface="Aptos Display"/>
                <a:cs typeface="Times New Roman"/>
              </a:rPr>
              <a:t>    </a:t>
            </a:r>
            <a:r>
              <a:rPr lang="en-US" sz="3000" dirty="0">
                <a:latin typeface="Times New Roman"/>
                <a:cs typeface="Times New Roman"/>
              </a:rPr>
              <a:t>: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21838FA0-44E8-1BD6-B809-5E809A632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2394" y="1044836"/>
            <a:ext cx="8327211" cy="360723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7D1E622-A374-95D2-1B83-672828F33B39}"/>
              </a:ext>
            </a:extLst>
          </p:cNvPr>
          <p:cNvSpPr txBox="1"/>
          <p:nvPr/>
        </p:nvSpPr>
        <p:spPr>
          <a:xfrm>
            <a:off x="1596771" y="5519872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F2C4BB0-690C-3B3F-3C93-988988728738}"/>
              </a:ext>
            </a:extLst>
          </p:cNvPr>
          <p:cNvSpPr txBox="1"/>
          <p:nvPr/>
        </p:nvSpPr>
        <p:spPr>
          <a:xfrm>
            <a:off x="2300438" y="4652076"/>
            <a:ext cx="7055318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latin typeface="Times New Roman"/>
                <a:cs typeface="Times New Roman"/>
              </a:rPr>
              <a:t>	Fig 10. Charging strategy for HBC set of vehicles for summer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343C128B-B52E-2D0B-E600-20412B00C799}"/>
              </a:ext>
            </a:extLst>
          </p:cNvPr>
          <p:cNvSpPr txBox="1"/>
          <p:nvPr/>
        </p:nvSpPr>
        <p:spPr>
          <a:xfrm rot="10800000" flipV="1">
            <a:off x="885525" y="5351499"/>
            <a:ext cx="1061666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dirty="0">
                <a:latin typeface="Times New Roman"/>
                <a:cs typeface="Times New Roman"/>
              </a:rPr>
              <a:t>From Fig 10. we can observe that in summer for HBC set of vehicle, </a:t>
            </a:r>
            <a:r>
              <a:rPr lang="en-US" b="1" dirty="0">
                <a:latin typeface="Times New Roman"/>
                <a:cs typeface="Times New Roman"/>
              </a:rPr>
              <a:t>PV charging is at its highest </a:t>
            </a:r>
            <a:r>
              <a:rPr lang="en-US" dirty="0">
                <a:latin typeface="Times New Roman"/>
                <a:cs typeface="Times New Roman"/>
              </a:rPr>
              <a:t>(</a:t>
            </a:r>
            <a:r>
              <a:rPr lang="en-US" b="1" dirty="0">
                <a:latin typeface="Times New Roman"/>
                <a:cs typeface="Times New Roman"/>
              </a:rPr>
              <a:t>3.96%</a:t>
            </a:r>
            <a:r>
              <a:rPr lang="en-US" dirty="0">
                <a:latin typeface="Times New Roman"/>
                <a:cs typeface="Times New Roman"/>
              </a:rPr>
              <a:t>), taking advantage of strong solar availability. However, due to increased energy demand, particularly for cooling and extended driving cycles, </a:t>
            </a:r>
            <a:r>
              <a:rPr lang="en-US" b="1" dirty="0">
                <a:latin typeface="Times New Roman"/>
                <a:cs typeface="Times New Roman"/>
              </a:rPr>
              <a:t>V2G discharge </a:t>
            </a:r>
            <a:r>
              <a:rPr lang="en-US" dirty="0">
                <a:latin typeface="Times New Roman"/>
                <a:cs typeface="Times New Roman"/>
              </a:rPr>
              <a:t>is at its </a:t>
            </a:r>
            <a:r>
              <a:rPr lang="en-US" b="1" dirty="0">
                <a:latin typeface="Times New Roman"/>
                <a:cs typeface="Times New Roman"/>
              </a:rPr>
              <a:t>peak</a:t>
            </a:r>
            <a:r>
              <a:rPr lang="en-US" dirty="0">
                <a:latin typeface="Times New Roman"/>
                <a:cs typeface="Times New Roman"/>
              </a:rPr>
              <a:t> (</a:t>
            </a:r>
            <a:r>
              <a:rPr lang="en-US" b="1" dirty="0">
                <a:latin typeface="Times New Roman"/>
                <a:cs typeface="Times New Roman"/>
              </a:rPr>
              <a:t>17.59%</a:t>
            </a:r>
            <a:r>
              <a:rPr lang="en-US" dirty="0">
                <a:latin typeface="Times New Roman"/>
                <a:cs typeface="Times New Roman"/>
              </a:rPr>
              <a:t>). 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897E68C-88DF-E4A3-6FB8-26CD9BCC3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7042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256E283-B970-DF89-D148-E81870F6C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LBC Vehicles: </a:t>
            </a:r>
          </a:p>
        </p:txBody>
      </p:sp>
      <p:pic>
        <p:nvPicPr>
          <p:cNvPr id="4" name="Content Placeholder 3" descr="A blue and yellow squares with different colored squares&#10;&#10;AI-generated content may be incorrect.">
            <a:extLst>
              <a:ext uri="{FF2B5EF4-FFF2-40B4-BE49-F238E27FC236}">
                <a16:creationId xmlns:a16="http://schemas.microsoft.com/office/drawing/2014/main" xmlns="" id="{74177614-22A7-923D-B44F-E25BBBD7A5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5953" y="1280541"/>
            <a:ext cx="8985096" cy="3185581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CABD5D6F-7C4A-298A-36BB-59C80A8AB5A2}"/>
              </a:ext>
            </a:extLst>
          </p:cNvPr>
          <p:cNvSpPr txBox="1"/>
          <p:nvPr/>
        </p:nvSpPr>
        <p:spPr>
          <a:xfrm>
            <a:off x="1540042" y="4466122"/>
            <a:ext cx="7772323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latin typeface="Times New Roman"/>
                <a:cs typeface="Times New Roman"/>
              </a:rPr>
              <a:t>		Fig 11. Charging strategy for LBC set of vehicles for summer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38FC9F80-B700-ED80-6273-A320CEF802E2}"/>
              </a:ext>
            </a:extLst>
          </p:cNvPr>
          <p:cNvSpPr txBox="1"/>
          <p:nvPr/>
        </p:nvSpPr>
        <p:spPr>
          <a:xfrm>
            <a:off x="1235954" y="4804676"/>
            <a:ext cx="995546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From Fig 11. we can observe that during the </a:t>
            </a:r>
            <a:r>
              <a:rPr lang="en-US" b="1" dirty="0">
                <a:latin typeface="Times New Roman"/>
                <a:cs typeface="Times New Roman"/>
              </a:rPr>
              <a:t>summer season, for LBC set of vehicles</a:t>
            </a:r>
            <a:r>
              <a:rPr lang="en-US" dirty="0">
                <a:latin typeface="Times New Roman"/>
                <a:cs typeface="Times New Roman"/>
              </a:rPr>
              <a:t>, PV charging is at its highest at </a:t>
            </a:r>
            <a:r>
              <a:rPr lang="en-US" b="1" dirty="0">
                <a:latin typeface="Times New Roman"/>
                <a:cs typeface="Times New Roman"/>
              </a:rPr>
              <a:t>3.91%</a:t>
            </a:r>
            <a:r>
              <a:rPr lang="en-US" dirty="0">
                <a:latin typeface="Times New Roman"/>
                <a:cs typeface="Times New Roman"/>
              </a:rPr>
              <a:t>, maximizing solar energy utilization. </a:t>
            </a:r>
            <a:r>
              <a:rPr lang="en-US" b="1" dirty="0">
                <a:latin typeface="Times New Roman"/>
                <a:cs typeface="Times New Roman"/>
              </a:rPr>
              <a:t>Grid charging remains minimal at 0.09%</a:t>
            </a:r>
            <a:r>
              <a:rPr lang="en-US" dirty="0">
                <a:latin typeface="Times New Roman"/>
                <a:cs typeface="Times New Roman"/>
              </a:rPr>
              <a:t>, showing continued reliance on renewables.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142CBE17-C37E-8DB0-98A3-08A209FBC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451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02BFBA-EF39-F8CA-9F0E-C7337E9CE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3059" y="39629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Times New Roman"/>
                <a:cs typeface="Times New Roman"/>
              </a:rPr>
              <a:t>Introduction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xmlns="" id="{3C1026C6-5ECD-5BE7-337B-CDC03694EEC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71638" y="1899117"/>
            <a:ext cx="11598442" cy="37190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55600" marR="85725" lvl="0" indent="-342900" fontAlgn="base">
              <a:lnSpc>
                <a:spcPct val="128200"/>
              </a:lnSpc>
              <a:spcBef>
                <a:spcPts val="10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dirty="0">
                <a:latin typeface="Times New Roman"/>
              </a:rPr>
              <a:t>Global warming is a major issue, primarily caused by </a:t>
            </a:r>
            <a:r>
              <a:rPr lang="en-US" altLang="en-US" sz="1800" b="1" dirty="0">
                <a:latin typeface="Times New Roman"/>
              </a:rPr>
              <a:t>air pollution</a:t>
            </a:r>
            <a:r>
              <a:rPr lang="en-US" altLang="en-US" sz="1800" dirty="0">
                <a:latin typeface="Times New Roman"/>
              </a:rPr>
              <a:t>.</a:t>
            </a:r>
          </a:p>
          <a:p>
            <a:pPr marL="355600" marR="85725" lvl="0" indent="-342900" fontAlgn="base">
              <a:lnSpc>
                <a:spcPct val="128200"/>
              </a:lnSpc>
              <a:spcBef>
                <a:spcPts val="10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dirty="0">
                <a:latin typeface="Times New Roman"/>
              </a:rPr>
              <a:t>Internal Combustion Engine </a:t>
            </a:r>
            <a:r>
              <a:rPr lang="en-US" altLang="en-US" sz="1800" b="1" dirty="0">
                <a:latin typeface="Times New Roman"/>
              </a:rPr>
              <a:t>(ICE) </a:t>
            </a:r>
            <a:r>
              <a:rPr lang="en-US" altLang="en-US" sz="1800" dirty="0">
                <a:latin typeface="Times New Roman"/>
              </a:rPr>
              <a:t>vehicles are a significant contributor to pollution.</a:t>
            </a:r>
          </a:p>
          <a:p>
            <a:pPr marL="355600" marR="85725" lvl="0" indent="-342900" fontAlgn="base">
              <a:lnSpc>
                <a:spcPct val="128200"/>
              </a:lnSpc>
              <a:spcBef>
                <a:spcPts val="10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dirty="0">
                <a:latin typeface="Times New Roman"/>
              </a:rPr>
              <a:t>Electrification of vehicles is a sustainable alternative </a:t>
            </a:r>
            <a:r>
              <a:rPr lang="en-US" altLang="en-US" sz="1800" b="1" dirty="0">
                <a:latin typeface="Times New Roman"/>
              </a:rPr>
              <a:t>to reduce emissions and fossil fuel dependency</a:t>
            </a:r>
            <a:r>
              <a:rPr lang="en-US" altLang="en-US" sz="1800" dirty="0">
                <a:latin typeface="Times New Roman"/>
              </a:rPr>
              <a:t>.</a:t>
            </a:r>
          </a:p>
          <a:p>
            <a:pPr marL="355600" marR="85725" lvl="0" indent="-342900" fontAlgn="base">
              <a:lnSpc>
                <a:spcPct val="128200"/>
              </a:lnSpc>
              <a:spcBef>
                <a:spcPts val="10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dirty="0">
                <a:latin typeface="Times New Roman"/>
              </a:rPr>
              <a:t>EV adoption is increasing, with 40 million EV owners recorded in 2023 and projections of 200-270 million by 2030.</a:t>
            </a:r>
          </a:p>
          <a:p>
            <a:pPr marL="355600" marR="85725" lvl="0" indent="-342900" fontAlgn="base">
              <a:lnSpc>
                <a:spcPct val="128200"/>
              </a:lnSpc>
              <a:spcBef>
                <a:spcPts val="10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dirty="0">
                <a:latin typeface="Times New Roman"/>
              </a:rPr>
              <a:t>Despite EV growth, challenges exist, such as limited charging stations and high electricity demand.</a:t>
            </a:r>
          </a:p>
          <a:p>
            <a:pPr marL="355600" marR="85725" lvl="0" indent="-342900" fontAlgn="base">
              <a:lnSpc>
                <a:spcPct val="128200"/>
              </a:lnSpc>
              <a:spcBef>
                <a:spcPts val="10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dirty="0">
                <a:latin typeface="Times New Roman"/>
              </a:rPr>
              <a:t>Efficient charging strategies are necessary to balance benefits for both vehicle owners and grid operators.</a:t>
            </a:r>
          </a:p>
          <a:p>
            <a:pPr marL="355600" marR="85725" lvl="0" indent="-342900" fontAlgn="base">
              <a:lnSpc>
                <a:spcPct val="128200"/>
              </a:lnSpc>
              <a:spcBef>
                <a:spcPts val="10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b="1" dirty="0">
                <a:latin typeface="Times New Roman"/>
              </a:rPr>
              <a:t>Grid-to-Vehicle (G2V) and Vehicle-to-Grid (V2G) </a:t>
            </a:r>
            <a:r>
              <a:rPr lang="en-US" altLang="en-US" sz="1800" dirty="0">
                <a:latin typeface="Times New Roman"/>
              </a:rPr>
              <a:t>models help optimize charging costs and energy efficiency.</a:t>
            </a:r>
          </a:p>
          <a:p>
            <a:pPr marL="355600" marR="85725" lvl="0" indent="-342900" fontAlgn="base">
              <a:lnSpc>
                <a:spcPct val="128200"/>
              </a:lnSpc>
              <a:spcBef>
                <a:spcPts val="10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dirty="0">
                <a:latin typeface="Times New Roman"/>
              </a:rPr>
              <a:t>Seasonal driving cycles impact charging patterns, requiring optimal scheduling approaches.</a:t>
            </a:r>
          </a:p>
          <a:p>
            <a:pPr marL="355600" marR="85725" lvl="0" indent="-342900" fontAlgn="base">
              <a:lnSpc>
                <a:spcPct val="128200"/>
              </a:lnSpc>
              <a:spcBef>
                <a:spcPts val="10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b="1" dirty="0">
                <a:latin typeface="Times New Roman"/>
              </a:rPr>
              <a:t>Photovoltaic (PV)-powered </a:t>
            </a:r>
            <a:r>
              <a:rPr lang="en-US" altLang="en-US" sz="1800" dirty="0">
                <a:latin typeface="Times New Roman"/>
              </a:rPr>
              <a:t>charging stations reduce dependence on fossil-based electricity.</a:t>
            </a:r>
          </a:p>
          <a:p>
            <a:pPr marL="355600" marR="85725" lvl="0" indent="-342900" fontAlgn="base">
              <a:lnSpc>
                <a:spcPct val="128200"/>
              </a:lnSpc>
              <a:spcBef>
                <a:spcPts val="10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dirty="0">
                <a:latin typeface="Times New Roman"/>
              </a:rPr>
              <a:t>Seasonal fluctuations in solar irradiance affect PV system efficiency and energy availability.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1C1E288F-9627-A13F-97F2-8335A0951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1197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D9FDF11-3C1B-5CDA-1814-A3DD3CDD9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326" y="187142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Times New Roman"/>
                <a:cs typeface="Times New Roman"/>
              </a:rPr>
              <a:t>Monsoon (Intermittent Solar Supply</a:t>
            </a:r>
            <a:r>
              <a:rPr lang="en-US" sz="2800" dirty="0">
                <a:latin typeface="Times New Roman"/>
                <a:cs typeface="Times New Roman"/>
              </a:rPr>
              <a:t>)</a:t>
            </a:r>
            <a:br>
              <a:rPr lang="en-US" sz="2800" dirty="0">
                <a:latin typeface="Times New Roman"/>
                <a:cs typeface="Times New Roman"/>
              </a:rPr>
            </a:br>
            <a:r>
              <a:rPr lang="en-US" sz="2800" dirty="0">
                <a:latin typeface="Times New Roman"/>
                <a:cs typeface="Times New Roman"/>
              </a:rPr>
              <a:t>For HBC set of </a:t>
            </a:r>
            <a:r>
              <a:rPr lang="en-US" sz="2800" dirty="0" smtClean="0">
                <a:latin typeface="Times New Roman"/>
                <a:cs typeface="Times New Roman"/>
              </a:rPr>
              <a:t>vehicles:</a:t>
            </a:r>
            <a:endParaRPr lang="en-US" sz="2800" dirty="0">
              <a:latin typeface="Times New Roman"/>
              <a:cs typeface="Times New Roman"/>
            </a:endParaRPr>
          </a:p>
        </p:txBody>
      </p:sp>
      <p:pic>
        <p:nvPicPr>
          <p:cNvPr id="5" name="Content Placeholder 4" descr="A blue and green squares with different colored dots&#10;&#10;AI-generated content may be incorrect.">
            <a:extLst>
              <a:ext uri="{FF2B5EF4-FFF2-40B4-BE49-F238E27FC236}">
                <a16:creationId xmlns:a16="http://schemas.microsoft.com/office/drawing/2014/main" xmlns="" id="{95BEE5EE-E2AE-C3F3-E63D-A4491D3B4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3705" y="1268574"/>
            <a:ext cx="7264842" cy="313503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CB7F4A63-61CA-3B9F-AFB6-078D899DD897}"/>
              </a:ext>
            </a:extLst>
          </p:cNvPr>
          <p:cNvSpPr txBox="1"/>
          <p:nvPr/>
        </p:nvSpPr>
        <p:spPr>
          <a:xfrm>
            <a:off x="2293705" y="4403607"/>
            <a:ext cx="6364304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latin typeface="Times New Roman"/>
                <a:cs typeface="Times New Roman"/>
              </a:rPr>
              <a:t>              Fig 12. Charging strategy for HBC set of vehicles for monsoon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000C8DA-D65F-D68E-9D70-B7EE05F0E0F7}"/>
              </a:ext>
            </a:extLst>
          </p:cNvPr>
          <p:cNvSpPr txBox="1"/>
          <p:nvPr/>
        </p:nvSpPr>
        <p:spPr>
          <a:xfrm>
            <a:off x="933651" y="4822257"/>
            <a:ext cx="10648531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From Fig 12.,we can observe that in </a:t>
            </a:r>
            <a:r>
              <a:rPr lang="en-US" b="1" dirty="0">
                <a:latin typeface="Times New Roman"/>
                <a:cs typeface="Times New Roman"/>
              </a:rPr>
              <a:t>monsoon</a:t>
            </a:r>
            <a:r>
              <a:rPr lang="en-US" dirty="0">
                <a:latin typeface="Times New Roman"/>
                <a:cs typeface="Times New Roman"/>
              </a:rPr>
              <a:t>, for HBC set of vehicles  PV charging drops to its </a:t>
            </a:r>
            <a:r>
              <a:rPr lang="en-US" b="1" dirty="0">
                <a:latin typeface="Times New Roman"/>
                <a:cs typeface="Times New Roman"/>
              </a:rPr>
              <a:t>lowest level</a:t>
            </a:r>
            <a:r>
              <a:rPr lang="en-US" dirty="0">
                <a:latin typeface="Times New Roman"/>
                <a:cs typeface="Times New Roman"/>
              </a:rPr>
              <a:t> (</a:t>
            </a:r>
            <a:r>
              <a:rPr lang="en-US" b="1" dirty="0">
                <a:latin typeface="Times New Roman"/>
                <a:cs typeface="Times New Roman"/>
              </a:rPr>
              <a:t>0.56%</a:t>
            </a:r>
            <a:r>
              <a:rPr lang="en-US" dirty="0">
                <a:latin typeface="Times New Roman"/>
                <a:cs typeface="Times New Roman"/>
              </a:rPr>
              <a:t>) due to cloudy weather and reduced sunlight availability. </a:t>
            </a:r>
            <a:r>
              <a:rPr lang="en-US" b="1" dirty="0">
                <a:latin typeface="Times New Roman"/>
                <a:cs typeface="Times New Roman"/>
              </a:rPr>
              <a:t>V2G discharge </a:t>
            </a:r>
            <a:r>
              <a:rPr lang="en-US" dirty="0">
                <a:latin typeface="Times New Roman"/>
                <a:cs typeface="Times New Roman"/>
              </a:rPr>
              <a:t>is recorded at 10.84%, which is </a:t>
            </a:r>
            <a:r>
              <a:rPr lang="en-US" b="1" dirty="0">
                <a:latin typeface="Times New Roman"/>
                <a:cs typeface="Times New Roman"/>
              </a:rPr>
              <a:t>higher than in winter but lower than in summer</a:t>
            </a:r>
            <a:r>
              <a:rPr lang="en-US" dirty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0C88ADB5-9E70-E584-0B5E-79AF6DC5C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7793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64DE425-FC0C-31EF-5F85-7A5FE7624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For LBC set of vehicles:</a:t>
            </a:r>
            <a:endParaRPr lang="en-US" sz="2800" dirty="0"/>
          </a:p>
        </p:txBody>
      </p:sp>
      <p:pic>
        <p:nvPicPr>
          <p:cNvPr id="4" name="Content Placeholder 3" descr="A map of the world&#10;&#10;AI-generated content may be incorrect.">
            <a:extLst>
              <a:ext uri="{FF2B5EF4-FFF2-40B4-BE49-F238E27FC236}">
                <a16:creationId xmlns:a16="http://schemas.microsoft.com/office/drawing/2014/main" xmlns="" id="{C7E1D620-2B75-96D8-7C4C-CBA9C18FAA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8810" y="1146459"/>
            <a:ext cx="8805667" cy="335250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09F12DA1-29C6-6C72-2BA8-3A081F904AE5}"/>
              </a:ext>
            </a:extLst>
          </p:cNvPr>
          <p:cNvSpPr txBox="1"/>
          <p:nvPr/>
        </p:nvSpPr>
        <p:spPr>
          <a:xfrm>
            <a:off x="2088682" y="4498959"/>
            <a:ext cx="832512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latin typeface="Times New Roman"/>
                <a:cs typeface="Times New Roman"/>
              </a:rPr>
              <a:t> 		Fig 13. Charging strategy for LBC set of vehicles for monsoon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A91E3250-BF53-09C8-98FF-4D1DAD3B0773}"/>
              </a:ext>
            </a:extLst>
          </p:cNvPr>
          <p:cNvSpPr txBox="1"/>
          <p:nvPr/>
        </p:nvSpPr>
        <p:spPr>
          <a:xfrm>
            <a:off x="994761" y="4837513"/>
            <a:ext cx="10515599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From Fig 13. we can observe that during the monsoon season for LBC set of vehicles</a:t>
            </a:r>
            <a:r>
              <a:rPr lang="en-US" b="1" dirty="0">
                <a:latin typeface="Times New Roman"/>
                <a:cs typeface="Times New Roman"/>
              </a:rPr>
              <a:t>, PV charging slightly improves to 1.87%, </a:t>
            </a:r>
            <a:r>
              <a:rPr lang="en-US" dirty="0">
                <a:latin typeface="Times New Roman"/>
                <a:cs typeface="Times New Roman"/>
              </a:rPr>
              <a:t>but it remains relatively low  due to reduced solar availability caused by cloud cover. Grid charging is minimal at 0.004%, indicating very little direct reliance on the grid. To compensate for the lack of solar input, V2G discharge increases to 12.53%, ensuring energy stability.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C4141841-5200-96A2-AC9D-C1DF9B18C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5647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9F2C13E-D8FC-3E15-E83C-2CBB09D20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Times New Roman"/>
                <a:cs typeface="Times New Roman"/>
              </a:rPr>
              <a:t>Winter (Low Solar Yield)</a:t>
            </a:r>
            <a:r>
              <a:rPr lang="en-US" sz="2800" dirty="0">
                <a:latin typeface="Times New Roman"/>
                <a:cs typeface="Times New Roman"/>
              </a:rPr>
              <a:t/>
            </a:r>
            <a:br>
              <a:rPr lang="en-US" sz="2800" dirty="0">
                <a:latin typeface="Times New Roman"/>
                <a:cs typeface="Times New Roman"/>
              </a:rPr>
            </a:br>
            <a:r>
              <a:rPr lang="en-US" sz="2800" dirty="0">
                <a:latin typeface="Times New Roman"/>
                <a:cs typeface="Times New Roman"/>
              </a:rPr>
              <a:t>For HBC set of </a:t>
            </a:r>
            <a:r>
              <a:rPr lang="en-US" sz="2800" dirty="0" smtClean="0">
                <a:latin typeface="Times New Roman"/>
                <a:cs typeface="Times New Roman"/>
              </a:rPr>
              <a:t>vehicles:</a:t>
            </a:r>
            <a:endParaRPr lang="en-US" sz="2800" dirty="0">
              <a:latin typeface="Times New Roman"/>
              <a:cs typeface="Times New Roman"/>
            </a:endParaRPr>
          </a:p>
        </p:txBody>
      </p:sp>
      <p:pic>
        <p:nvPicPr>
          <p:cNvPr id="4" name="Content Placeholder 3" descr="A blue and green squares with yellow dots&#10;&#10;AI-generated content may be incorrect.">
            <a:extLst>
              <a:ext uri="{FF2B5EF4-FFF2-40B4-BE49-F238E27FC236}">
                <a16:creationId xmlns:a16="http://schemas.microsoft.com/office/drawing/2014/main" xmlns="" id="{BE5D9531-6526-565B-868B-3D25BAE722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859" t="-1068" r="-1985" b="712"/>
          <a:stretch/>
        </p:blipFill>
        <p:spPr>
          <a:xfrm>
            <a:off x="1845709" y="1393139"/>
            <a:ext cx="8181380" cy="290974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3E8DC64F-288F-C275-254B-FFA85125B5F4}"/>
              </a:ext>
            </a:extLst>
          </p:cNvPr>
          <p:cNvSpPr txBox="1"/>
          <p:nvPr/>
        </p:nvSpPr>
        <p:spPr>
          <a:xfrm>
            <a:off x="2160298" y="4379495"/>
            <a:ext cx="818138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	Fig 14. Charging strategy for HBC set of vehicles for winter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80D54AA-B8E7-3F40-8DDF-6CCDABFF83A6}"/>
              </a:ext>
            </a:extLst>
          </p:cNvPr>
          <p:cNvSpPr txBox="1"/>
          <p:nvPr/>
        </p:nvSpPr>
        <p:spPr>
          <a:xfrm>
            <a:off x="567891" y="4856219"/>
            <a:ext cx="1123589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From Fig 14., we can observe that  for HBC set of vehicles </a:t>
            </a:r>
            <a:r>
              <a:rPr lang="en-US" b="1" dirty="0">
                <a:latin typeface="Times New Roman"/>
                <a:cs typeface="Times New Roman"/>
              </a:rPr>
              <a:t>PV charging decreases to 2.06%</a:t>
            </a:r>
            <a:r>
              <a:rPr lang="en-US" dirty="0">
                <a:latin typeface="Times New Roman"/>
                <a:cs typeface="Times New Roman"/>
              </a:rPr>
              <a:t> due to shorter daylight hours and lower solar irradiance. Grid charging remains minimal at </a:t>
            </a:r>
            <a:r>
              <a:rPr lang="en-US" b="1" dirty="0">
                <a:latin typeface="Times New Roman"/>
                <a:cs typeface="Times New Roman"/>
              </a:rPr>
              <a:t>0.09%</a:t>
            </a:r>
            <a:r>
              <a:rPr lang="en-US" dirty="0">
                <a:latin typeface="Times New Roman"/>
                <a:cs typeface="Times New Roman"/>
              </a:rPr>
              <a:t>, indicating a continued preference for renewable energy sources. However, </a:t>
            </a:r>
            <a:r>
              <a:rPr lang="en-US" b="1" dirty="0">
                <a:latin typeface="Times New Roman"/>
                <a:cs typeface="Times New Roman"/>
              </a:rPr>
              <a:t>V2G discharge is at its lowest</a:t>
            </a:r>
            <a:r>
              <a:rPr lang="en-US" dirty="0">
                <a:latin typeface="Times New Roman"/>
                <a:cs typeface="Times New Roman"/>
              </a:rPr>
              <a:t> (</a:t>
            </a:r>
            <a:r>
              <a:rPr lang="en-US" b="1" dirty="0">
                <a:latin typeface="Times New Roman"/>
                <a:cs typeface="Times New Roman"/>
              </a:rPr>
              <a:t>9.08%</a:t>
            </a:r>
            <a:r>
              <a:rPr lang="en-US" dirty="0">
                <a:latin typeface="Times New Roman"/>
                <a:cs typeface="Times New Roman"/>
              </a:rPr>
              <a:t>), which aligns with the reduced driving demand and the need to conserve battery power in colder temperatures.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6CFDB34D-F3CA-2412-261F-9AFABDDC0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0414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1A88B6-2A93-72C7-9458-F2740948A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3232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For LBC set of </a:t>
            </a:r>
            <a:r>
              <a:rPr lang="en-US" sz="2800" dirty="0" smtClean="0">
                <a:latin typeface="Times New Roman"/>
                <a:cs typeface="Times New Roman"/>
              </a:rPr>
              <a:t>vehicles:</a:t>
            </a:r>
            <a:r>
              <a:rPr lang="en-US" sz="2000" dirty="0">
                <a:solidFill>
                  <a:srgbClr val="2F5496"/>
                </a:solidFill>
                <a:latin typeface="Times New Roman"/>
                <a:cs typeface="Times New Roman"/>
              </a:rPr>
              <a:t> </a:t>
            </a:r>
          </a:p>
        </p:txBody>
      </p:sp>
      <p:pic>
        <p:nvPicPr>
          <p:cNvPr id="4" name="Content Placeholder 3" descr="A blue and green squares with yellow dots&#10;&#10;AI-generated content may be incorrect.">
            <a:extLst>
              <a:ext uri="{FF2B5EF4-FFF2-40B4-BE49-F238E27FC236}">
                <a16:creationId xmlns:a16="http://schemas.microsoft.com/office/drawing/2014/main" xmlns="" id="{C6FF79D4-F534-DBED-0CBA-B9557C2A22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4282" y="1105724"/>
            <a:ext cx="10062031" cy="332160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9EFBF59D-8741-CF83-5333-0B2B9C3D56B2}"/>
              </a:ext>
            </a:extLst>
          </p:cNvPr>
          <p:cNvSpPr txBox="1"/>
          <p:nvPr/>
        </p:nvSpPr>
        <p:spPr>
          <a:xfrm>
            <a:off x="471638" y="4706755"/>
            <a:ext cx="11342331" cy="166199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sz="1200" dirty="0">
              <a:latin typeface="Times New Roman"/>
              <a:cs typeface="Times New Roman"/>
            </a:endParaRPr>
          </a:p>
          <a:p>
            <a:pPr algn="just"/>
            <a:r>
              <a:rPr lang="en-US" dirty="0">
                <a:latin typeface="Times New Roman"/>
                <a:cs typeface="Times New Roman"/>
              </a:rPr>
              <a:t>From Fig 15., we can observe that in the </a:t>
            </a:r>
            <a:r>
              <a:rPr lang="en-US" b="1" dirty="0">
                <a:latin typeface="Times New Roman"/>
                <a:cs typeface="Times New Roman"/>
              </a:rPr>
              <a:t>winter season</a:t>
            </a:r>
            <a:r>
              <a:rPr lang="en-US" dirty="0">
                <a:latin typeface="Times New Roman"/>
                <a:cs typeface="Times New Roman"/>
              </a:rPr>
              <a:t>, for LBC set of vehicles </a:t>
            </a:r>
            <a:r>
              <a:rPr lang="en-US" b="1" dirty="0">
                <a:latin typeface="Times New Roman"/>
                <a:cs typeface="Times New Roman"/>
              </a:rPr>
              <a:t>PV charging is extremely low at 0.96%. </a:t>
            </a:r>
            <a:r>
              <a:rPr lang="en-US" dirty="0">
                <a:latin typeface="Times New Roman"/>
                <a:cs typeface="Times New Roman"/>
              </a:rPr>
              <a:t>Grid charging is almost negligible at </a:t>
            </a:r>
            <a:r>
              <a:rPr lang="en-US" b="1" dirty="0">
                <a:latin typeface="Times New Roman"/>
                <a:cs typeface="Times New Roman"/>
              </a:rPr>
              <a:t>0.002%</a:t>
            </a:r>
            <a:r>
              <a:rPr lang="en-US" dirty="0">
                <a:latin typeface="Times New Roman"/>
                <a:cs typeface="Times New Roman"/>
              </a:rPr>
              <a:t>, reinforcing the preference for renewable and stored energy sources. V2G discharge reaches </a:t>
            </a:r>
            <a:r>
              <a:rPr lang="en-US" b="1" dirty="0">
                <a:latin typeface="Times New Roman"/>
                <a:cs typeface="Times New Roman"/>
              </a:rPr>
              <a:t>11.34%</a:t>
            </a:r>
            <a:r>
              <a:rPr lang="en-US" dirty="0">
                <a:latin typeface="Times New Roman"/>
                <a:cs typeface="Times New Roman"/>
              </a:rPr>
              <a:t>, slightly lower than in monsoon aligning with the reduced energy demands of winter. 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1DF050F-ABA0-5C9F-D62D-9B6612F886DB}"/>
              </a:ext>
            </a:extLst>
          </p:cNvPr>
          <p:cNvSpPr txBox="1"/>
          <p:nvPr/>
        </p:nvSpPr>
        <p:spPr>
          <a:xfrm>
            <a:off x="2791326" y="4427333"/>
            <a:ext cx="6355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Times New Roman"/>
                <a:cs typeface="Times New Roman"/>
              </a:rPr>
              <a:t>Fig 15. Charging strategy for LBC set of vehicles for winter</a:t>
            </a:r>
            <a:endParaRPr lang="en-US" sz="1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E78C1C4D-9A13-51B0-C6E9-13CA47EF4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2679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3100" b="1" dirty="0">
                <a:latin typeface="Times New Roman"/>
                <a:cs typeface="Times New Roman"/>
              </a:rPr>
              <a:t>Cost Comparison:</a:t>
            </a:r>
            <a:r>
              <a:rPr lang="en-US" dirty="0">
                <a:latin typeface="Times New Roman"/>
                <a:cs typeface="Times New Roman"/>
              </a:rPr>
              <a:t/>
            </a:r>
            <a:br>
              <a:rPr lang="en-US" dirty="0">
                <a:latin typeface="Times New Roman"/>
                <a:cs typeface="Times New Roman"/>
              </a:rPr>
            </a:br>
            <a:r>
              <a:rPr lang="en-US" altLang="en-US" sz="3300" dirty="0">
                <a:ea typeface="Calibri" panose="020F0502020204030204" pitchFamily="34" charset="0"/>
              </a:rPr>
              <a:t/>
            </a:r>
            <a:br>
              <a:rPr lang="en-US" altLang="en-US" sz="3300" dirty="0">
                <a:ea typeface="Calibri" panose="020F0502020204030204" pitchFamily="34" charset="0"/>
              </a:rPr>
            </a:br>
            <a:endParaRPr lang="en-IN" sz="3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905934" y="4232056"/>
            <a:ext cx="8043333" cy="2308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77630" tIns="101568" rIns="91440" bIns="50784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R="0" lvl="2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tabLst>
                <a:tab pos="457200" algn="l"/>
              </a:tabLs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Summer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:</a:t>
            </a:r>
            <a:endParaRPr lang="en-US" altLang="en-US" sz="20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/>
            </a:endParaRP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457200" algn="l"/>
              </a:tabLs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Highest PV utilization (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75% of charging demand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).</a:t>
            </a:r>
            <a:endParaRPr lang="en-US" altLang="en-US" sz="20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/>
            </a:endParaRP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457200" algn="l"/>
              </a:tabLs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$120/day savings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 for a 50-EV station.</a:t>
            </a:r>
            <a:endParaRPr lang="en-US" altLang="en-US" sz="20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/>
            </a:endParaRPr>
          </a:p>
          <a:p>
            <a:pPr algn="just"/>
            <a:r>
              <a:rPr lang="en-US" altLang="en-US" sz="2000" b="1" dirty="0">
                <a:solidFill>
                  <a:srgbClr val="000000"/>
                </a:solidFill>
                <a:latin typeface="Times New Roman"/>
                <a:ea typeface="Times New Roman" panose="02020603050405020304" pitchFamily="18" charset="0"/>
                <a:cs typeface="Times New Roman"/>
              </a:rPr>
              <a:t>             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Monsoon:</a:t>
            </a:r>
            <a:endParaRPr lang="en-US" altLang="en-US" sz="20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/>
            </a:endParaRP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457200" algn="l"/>
              </a:tabLs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Predictive scheduling improves reliability despite cloud cover.</a:t>
            </a:r>
            <a:endParaRPr lang="en-US" altLang="en-US" sz="20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/>
            </a:endParaRPr>
          </a:p>
          <a:p>
            <a:pPr algn="just"/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 </a:t>
            </a:r>
            <a:r>
              <a:rPr lang="en-US" altLang="en-US" sz="2000" b="1" dirty="0">
                <a:solidFill>
                  <a:srgbClr val="000000"/>
                </a:solidFill>
                <a:latin typeface="Times New Roman"/>
                <a:ea typeface="Times New Roman" panose="02020603050405020304" pitchFamily="18" charset="0"/>
                <a:cs typeface="Times New Roman"/>
              </a:rPr>
              <a:t>            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Winter:</a:t>
            </a:r>
            <a:endParaRPr lang="en-US" altLang="en-US" sz="20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/>
            </a:endParaRP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457200" algn="l"/>
              </a:tabLs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Hybrid PV-grid charging still achieves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15% cost savings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.</a:t>
            </a:r>
            <a:endParaRPr lang="en-US" altLang="en-US" sz="2000" b="0" i="0" u="none" strike="noStrike" cap="none" normalizeH="0" baseline="0" dirty="0">
              <a:ln>
                <a:noFill/>
              </a:ln>
              <a:effectLst/>
              <a:latin typeface="Times New Roman"/>
              <a:cs typeface="Times New Roman"/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720851"/>
              </p:ext>
            </p:extLst>
          </p:nvPr>
        </p:nvGraphicFramePr>
        <p:xfrm>
          <a:off x="905934" y="1820334"/>
          <a:ext cx="7941735" cy="2192868"/>
        </p:xfrm>
        <a:graphic>
          <a:graphicData uri="http://schemas.openxmlformats.org/drawingml/2006/table">
            <a:tbl>
              <a:tblPr firstRow="1" firstCol="1" bandRow="1"/>
              <a:tblGrid>
                <a:gridCol w="1588347">
                  <a:extLst>
                    <a:ext uri="{9D8B030D-6E8A-4147-A177-3AD203B41FA5}">
                      <a16:colId xmlns:a16="http://schemas.microsoft.com/office/drawing/2014/main" xmlns="" val="1767202094"/>
                    </a:ext>
                  </a:extLst>
                </a:gridCol>
                <a:gridCol w="1588347">
                  <a:extLst>
                    <a:ext uri="{9D8B030D-6E8A-4147-A177-3AD203B41FA5}">
                      <a16:colId xmlns:a16="http://schemas.microsoft.com/office/drawing/2014/main" xmlns="" val="890280539"/>
                    </a:ext>
                  </a:extLst>
                </a:gridCol>
                <a:gridCol w="1588347">
                  <a:extLst>
                    <a:ext uri="{9D8B030D-6E8A-4147-A177-3AD203B41FA5}">
                      <a16:colId xmlns:a16="http://schemas.microsoft.com/office/drawing/2014/main" xmlns="" val="2743672509"/>
                    </a:ext>
                  </a:extLst>
                </a:gridCol>
                <a:gridCol w="1588347">
                  <a:extLst>
                    <a:ext uri="{9D8B030D-6E8A-4147-A177-3AD203B41FA5}">
                      <a16:colId xmlns:a16="http://schemas.microsoft.com/office/drawing/2014/main" xmlns="" val="1260157375"/>
                    </a:ext>
                  </a:extLst>
                </a:gridCol>
                <a:gridCol w="1588347">
                  <a:extLst>
                    <a:ext uri="{9D8B030D-6E8A-4147-A177-3AD203B41FA5}">
                      <a16:colId xmlns:a16="http://schemas.microsoft.com/office/drawing/2014/main" xmlns="" val="274439113"/>
                    </a:ext>
                  </a:extLst>
                </a:gridCol>
              </a:tblGrid>
              <a:tr h="548217">
                <a:tc>
                  <a:txBody>
                    <a:bodyPr/>
                    <a:lstStyle/>
                    <a:p>
                      <a:pPr algn="just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IN" sz="1500">
                          <a:effectLst/>
                          <a:latin typeface="Times New Roman"/>
                        </a:rPr>
                        <a:t>Season</a:t>
                      </a:r>
                      <a:endParaRPr lang="en-IN" sz="1500">
                        <a:effectLst/>
                        <a:latin typeface="Times New Roman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IN" sz="1500">
                          <a:effectLst/>
                          <a:latin typeface="Times New Roman"/>
                        </a:rPr>
                        <a:t>PV Contribution</a:t>
                      </a:r>
                      <a:endParaRPr lang="en-IN" sz="1500">
                        <a:effectLst/>
                        <a:latin typeface="Times New Roman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IN" sz="1500">
                          <a:effectLst/>
                          <a:latin typeface="Times New Roman"/>
                        </a:rPr>
                        <a:t>Grid Load Reduction</a:t>
                      </a:r>
                      <a:endParaRPr lang="en-IN" sz="1500">
                        <a:effectLst/>
                        <a:latin typeface="Times New Roman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IN" sz="1500">
                          <a:effectLst/>
                          <a:latin typeface="Times New Roman"/>
                        </a:rPr>
                        <a:t>User Savings</a:t>
                      </a:r>
                      <a:endParaRPr lang="en-IN" sz="1500">
                        <a:effectLst/>
                        <a:latin typeface="Times New Roman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IN" sz="1500">
                          <a:effectLst/>
                          <a:latin typeface="Times New Roman"/>
                        </a:rPr>
                        <a:t>V2G Revenue</a:t>
                      </a:r>
                      <a:endParaRPr lang="en-IN" sz="1500">
                        <a:effectLst/>
                        <a:latin typeface="Times New Roman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xmlns="" val="1255840498"/>
                  </a:ext>
                </a:extLst>
              </a:tr>
              <a:tr h="548217">
                <a:tc>
                  <a:txBody>
                    <a:bodyPr/>
                    <a:lstStyle/>
                    <a:p>
                      <a:pPr algn="just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IN" sz="1500">
                          <a:effectLst/>
                          <a:latin typeface="Times New Roman"/>
                        </a:rPr>
                        <a:t>Summer</a:t>
                      </a:r>
                      <a:endParaRPr lang="en-IN" sz="1500">
                        <a:effectLst/>
                        <a:latin typeface="Times New Roman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IN" sz="1500">
                          <a:effectLst/>
                          <a:latin typeface="Times New Roman"/>
                        </a:rPr>
                        <a:t>60–80%</a:t>
                      </a:r>
                      <a:endParaRPr lang="en-IN" sz="1500">
                        <a:effectLst/>
                        <a:latin typeface="Times New Roman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IN" sz="1500">
                          <a:effectLst/>
                          <a:latin typeface="Times New Roman"/>
                        </a:rPr>
                        <a:t>40–50%</a:t>
                      </a:r>
                      <a:endParaRPr lang="en-IN" sz="1500">
                        <a:effectLst/>
                        <a:latin typeface="Times New Roman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IN" sz="1500">
                          <a:effectLst/>
                          <a:latin typeface="Times New Roman"/>
                        </a:rPr>
                        <a:t>20–35%</a:t>
                      </a:r>
                      <a:endParaRPr lang="en-IN" sz="1500">
                        <a:effectLst/>
                        <a:latin typeface="Times New Roman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IN" sz="1500" dirty="0">
                          <a:effectLst/>
                          <a:latin typeface="Times New Roman"/>
                        </a:rPr>
                        <a:t>0.10–0.15/kWh</a:t>
                      </a:r>
                      <a:endParaRPr lang="en-IN" sz="1500" dirty="0">
                        <a:effectLst/>
                        <a:latin typeface="Times New Roman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3576673594"/>
                  </a:ext>
                </a:extLst>
              </a:tr>
              <a:tr h="548217">
                <a:tc>
                  <a:txBody>
                    <a:bodyPr/>
                    <a:lstStyle/>
                    <a:p>
                      <a:pPr algn="just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IN" sz="1500">
                          <a:effectLst/>
                          <a:latin typeface="Times New Roman"/>
                        </a:rPr>
                        <a:t>Monsoon</a:t>
                      </a:r>
                      <a:endParaRPr lang="en-IN" sz="1500">
                        <a:effectLst/>
                        <a:latin typeface="Times New Roman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IN" sz="1500">
                          <a:effectLst/>
                          <a:latin typeface="Times New Roman"/>
                        </a:rPr>
                        <a:t>30–50%</a:t>
                      </a:r>
                      <a:endParaRPr lang="en-IN" sz="1500">
                        <a:effectLst/>
                        <a:latin typeface="Times New Roman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IN" sz="1500">
                          <a:effectLst/>
                          <a:latin typeface="Times New Roman"/>
                        </a:rPr>
                        <a:t>20–30%</a:t>
                      </a:r>
                      <a:endParaRPr lang="en-IN" sz="1500">
                        <a:effectLst/>
                        <a:latin typeface="Times New Roman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IN" sz="1500">
                          <a:effectLst/>
                          <a:latin typeface="Times New Roman"/>
                        </a:rPr>
                        <a:t>15–25%</a:t>
                      </a:r>
                      <a:endParaRPr lang="en-IN" sz="1500">
                        <a:effectLst/>
                        <a:latin typeface="Times New Roman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IN" sz="1500">
                          <a:effectLst/>
                          <a:latin typeface="Times New Roman"/>
                        </a:rPr>
                        <a:t>0.05–0.10/kWh</a:t>
                      </a:r>
                      <a:endParaRPr lang="en-IN" sz="1500">
                        <a:effectLst/>
                        <a:latin typeface="Times New Roman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212079875"/>
                  </a:ext>
                </a:extLst>
              </a:tr>
              <a:tr h="548217">
                <a:tc>
                  <a:txBody>
                    <a:bodyPr/>
                    <a:lstStyle/>
                    <a:p>
                      <a:pPr algn="just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IN" sz="1500">
                          <a:effectLst/>
                          <a:latin typeface="Times New Roman"/>
                        </a:rPr>
                        <a:t>Winter</a:t>
                      </a:r>
                      <a:endParaRPr lang="en-IN" sz="1500">
                        <a:effectLst/>
                        <a:latin typeface="Times New Roman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IN" sz="1500">
                          <a:effectLst/>
                          <a:latin typeface="Times New Roman"/>
                        </a:rPr>
                        <a:t>20–40%</a:t>
                      </a:r>
                      <a:endParaRPr lang="en-IN" sz="1500">
                        <a:effectLst/>
                        <a:latin typeface="Times New Roman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IN" sz="1500">
                          <a:effectLst/>
                          <a:latin typeface="Times New Roman"/>
                        </a:rPr>
                        <a:t>10–20%</a:t>
                      </a:r>
                      <a:endParaRPr lang="en-IN" sz="1500">
                        <a:effectLst/>
                        <a:latin typeface="Times New Roman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IN" sz="1500">
                          <a:effectLst/>
                          <a:latin typeface="Times New Roman"/>
                        </a:rPr>
                        <a:t>10–15%</a:t>
                      </a:r>
                      <a:endParaRPr lang="en-IN" sz="1500">
                        <a:effectLst/>
                        <a:latin typeface="Times New Roman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IN" sz="1500" dirty="0">
                          <a:effectLst/>
                          <a:latin typeface="Times New Roman"/>
                        </a:rPr>
                        <a:t>0.03–0.08/kWh</a:t>
                      </a:r>
                      <a:endParaRPr lang="en-IN" sz="1500" dirty="0">
                        <a:effectLst/>
                        <a:latin typeface="Times New Roman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4178885129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6EE03491-B4B6-B019-CA95-FDD7E541C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34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D8DA00B-39D5-8272-FC18-5E5264AA295E}"/>
              </a:ext>
            </a:extLst>
          </p:cNvPr>
          <p:cNvSpPr txBox="1"/>
          <p:nvPr/>
        </p:nvSpPr>
        <p:spPr>
          <a:xfrm>
            <a:off x="838201" y="1097281"/>
            <a:ext cx="8440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Table 5: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This table shows the mean and standard deviation values considered for all the driving cycles for three seasons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58225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6CDB484-D80D-2BD6-BBF3-107D4EF9E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b="1" dirty="0">
                <a:latin typeface="Times New Roman"/>
                <a:cs typeface="Times New Roman"/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2124F8E-6C90-6E13-EBEB-A1CCE604C1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743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2000" b="1" dirty="0">
                <a:latin typeface="Times New Roman"/>
                <a:ea typeface="+mn-lt"/>
                <a:cs typeface="+mn-lt"/>
              </a:rPr>
              <a:t>PV-Integrated Charging</a:t>
            </a:r>
            <a:r>
              <a:rPr lang="en-US" sz="2000" dirty="0">
                <a:latin typeface="Times New Roman"/>
                <a:ea typeface="+mn-lt"/>
                <a:cs typeface="+mn-lt"/>
              </a:rPr>
              <a:t> reduces grid dependency and optimizes seasonal energy use.</a:t>
            </a:r>
            <a:endParaRPr lang="en-US" sz="2000" dirty="0">
              <a:latin typeface="Times New Roman"/>
              <a:cs typeface="Times New Roman"/>
            </a:endParaRPr>
          </a:p>
          <a:p>
            <a:pPr algn="just"/>
            <a:r>
              <a:rPr lang="en-US" sz="2000" b="1" dirty="0">
                <a:latin typeface="Times New Roman"/>
                <a:ea typeface="+mn-lt"/>
                <a:cs typeface="+mn-lt"/>
              </a:rPr>
              <a:t>Maximum PV Charging</a:t>
            </a:r>
            <a:r>
              <a:rPr lang="en-US" sz="2000" dirty="0">
                <a:latin typeface="Times New Roman"/>
                <a:ea typeface="+mn-lt"/>
                <a:cs typeface="+mn-lt"/>
              </a:rPr>
              <a:t> occurs in </a:t>
            </a:r>
            <a:r>
              <a:rPr lang="en-US" sz="2000" b="1" dirty="0">
                <a:latin typeface="Times New Roman"/>
                <a:ea typeface="+mn-lt"/>
                <a:cs typeface="+mn-lt"/>
              </a:rPr>
              <a:t>summer</a:t>
            </a:r>
            <a:r>
              <a:rPr lang="en-US" sz="2000" dirty="0">
                <a:latin typeface="Times New Roman"/>
                <a:ea typeface="+mn-lt"/>
                <a:cs typeface="+mn-lt"/>
              </a:rPr>
              <a:t> due to abundant solar resources.</a:t>
            </a:r>
            <a:endParaRPr lang="en-US" sz="2000" dirty="0">
              <a:latin typeface="Times New Roman"/>
              <a:cs typeface="Times New Roman"/>
            </a:endParaRPr>
          </a:p>
          <a:p>
            <a:pPr algn="just"/>
            <a:r>
              <a:rPr lang="en-US" sz="2000" b="1" dirty="0">
                <a:latin typeface="Times New Roman"/>
                <a:ea typeface="+mn-lt"/>
                <a:cs typeface="+mn-lt"/>
              </a:rPr>
              <a:t>PV Supply Drops</a:t>
            </a:r>
            <a:r>
              <a:rPr lang="en-US" sz="2000" dirty="0">
                <a:latin typeface="Times New Roman"/>
                <a:ea typeface="+mn-lt"/>
                <a:cs typeface="+mn-lt"/>
              </a:rPr>
              <a:t> in monsoon and winter, increasing </a:t>
            </a:r>
            <a:r>
              <a:rPr lang="en-US" sz="2000" b="1" dirty="0">
                <a:latin typeface="Times New Roman"/>
                <a:ea typeface="+mn-lt"/>
                <a:cs typeface="+mn-lt"/>
              </a:rPr>
              <a:t>V2G discharging</a:t>
            </a:r>
            <a:r>
              <a:rPr lang="en-US" sz="2000" dirty="0">
                <a:latin typeface="Times New Roman"/>
                <a:ea typeface="+mn-lt"/>
                <a:cs typeface="+mn-lt"/>
              </a:rPr>
              <a:t>.</a:t>
            </a:r>
            <a:endParaRPr lang="en-US" sz="2000" dirty="0">
              <a:latin typeface="Times New Roman"/>
              <a:cs typeface="Times New Roman"/>
            </a:endParaRPr>
          </a:p>
          <a:p>
            <a:pPr algn="just"/>
            <a:r>
              <a:rPr lang="en-US" sz="2000" b="1" dirty="0">
                <a:latin typeface="Times New Roman"/>
                <a:ea typeface="+mn-lt"/>
                <a:cs typeface="+mn-lt"/>
              </a:rPr>
              <a:t>Grid Charging Remains Minimal</a:t>
            </a:r>
            <a:r>
              <a:rPr lang="en-US" sz="2000" dirty="0">
                <a:latin typeface="Times New Roman"/>
                <a:ea typeface="+mn-lt"/>
                <a:cs typeface="+mn-lt"/>
              </a:rPr>
              <a:t>, proving system efficiency.</a:t>
            </a:r>
            <a:endParaRPr lang="en-US" sz="2000" dirty="0">
              <a:latin typeface="Times New Roman"/>
              <a:cs typeface="Times New Roman"/>
            </a:endParaRPr>
          </a:p>
          <a:p>
            <a:pPr algn="just"/>
            <a:r>
              <a:rPr lang="en-US" sz="2000" b="1" dirty="0">
                <a:latin typeface="Times New Roman"/>
                <a:ea typeface="+mn-lt"/>
                <a:cs typeface="+mn-lt"/>
              </a:rPr>
              <a:t>V2G Discharge</a:t>
            </a:r>
            <a:r>
              <a:rPr lang="en-US" sz="2000" dirty="0">
                <a:latin typeface="Times New Roman"/>
                <a:ea typeface="+mn-lt"/>
                <a:cs typeface="+mn-lt"/>
              </a:rPr>
              <a:t> is lowest in summer  and highest in winter</a:t>
            </a:r>
            <a:endParaRPr lang="en-US" sz="2000" dirty="0">
              <a:latin typeface="Times New Roman"/>
              <a:cs typeface="Times New Roman"/>
            </a:endParaRPr>
          </a:p>
          <a:p>
            <a:pPr algn="just"/>
            <a:r>
              <a:rPr lang="en-US" sz="2000" b="1" dirty="0">
                <a:latin typeface="Times New Roman"/>
                <a:ea typeface="+mn-lt"/>
                <a:cs typeface="+mn-lt"/>
              </a:rPr>
              <a:t>Energy Equilibrium Maintained</a:t>
            </a:r>
            <a:r>
              <a:rPr lang="en-US" sz="2000" dirty="0">
                <a:latin typeface="Times New Roman"/>
                <a:ea typeface="+mn-lt"/>
                <a:cs typeface="+mn-lt"/>
              </a:rPr>
              <a:t> through optimized PV use and V2G adjustments.</a:t>
            </a:r>
            <a:endParaRPr lang="en-US" sz="2000" dirty="0">
              <a:latin typeface="Times New Roman"/>
              <a:cs typeface="Times New Roman"/>
            </a:endParaRPr>
          </a:p>
          <a:p>
            <a:pPr algn="just"/>
            <a:r>
              <a:rPr lang="en-US" sz="2000" b="1" dirty="0">
                <a:latin typeface="Times New Roman"/>
                <a:ea typeface="+mn-lt"/>
                <a:cs typeface="+mn-lt"/>
              </a:rPr>
              <a:t>Boosts Sustainability</a:t>
            </a:r>
            <a:r>
              <a:rPr lang="en-US" sz="2000" dirty="0">
                <a:latin typeface="Times New Roman"/>
                <a:ea typeface="+mn-lt"/>
                <a:cs typeface="+mn-lt"/>
              </a:rPr>
              <a:t> by reducing grid reliance and ensuring optimal EV energy management year-round.</a:t>
            </a:r>
            <a:endParaRPr lang="en-US" sz="2000" dirty="0">
              <a:latin typeface="Times New Roman"/>
              <a:cs typeface="Times New Roman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C1B9DEA-A008-9065-70DF-97AD56E07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813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B79ABC4-3F4D-9309-3D37-7AF5951B9F7B}"/>
              </a:ext>
            </a:extLst>
          </p:cNvPr>
          <p:cNvSpPr txBox="1"/>
          <p:nvPr/>
        </p:nvSpPr>
        <p:spPr>
          <a:xfrm>
            <a:off x="616017" y="2156058"/>
            <a:ext cx="10481911" cy="25442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/>
                <a:ea typeface="+mn-lt"/>
                <a:cs typeface="+mn-lt"/>
              </a:rPr>
              <a:t>Optimizing charging station placement is crucial for minimizing energy losses, improving grid efficiency, and ensuring sustainable EV integration. </a:t>
            </a:r>
          </a:p>
          <a:p>
            <a:pPr marL="342900" indent="-342900" algn="just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2000" dirty="0">
              <a:latin typeface="Times New Roman"/>
              <a:ea typeface="+mn-lt"/>
              <a:cs typeface="+mn-lt"/>
            </a:endParaRPr>
          </a:p>
          <a:p>
            <a:pPr marL="342900" indent="-342900" algn="just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/>
                <a:ea typeface="+mn-lt"/>
                <a:cs typeface="+mn-lt"/>
              </a:rPr>
              <a:t>Future research directions include leveraging AI-driven optimization, renewable energy integration, dynamic load management, and economic feasibility studies. </a:t>
            </a:r>
          </a:p>
          <a:p>
            <a:pPr marL="342900" indent="-342900" algn="just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2000" dirty="0">
              <a:latin typeface="Times New Roman"/>
              <a:ea typeface="+mn-lt"/>
              <a:cs typeface="+mn-lt"/>
            </a:endParaRPr>
          </a:p>
          <a:p>
            <a:pPr marL="342900" indent="-342900" algn="just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/>
                <a:ea typeface="+mn-lt"/>
                <a:cs typeface="+mn-lt"/>
              </a:rPr>
              <a:t>These advancements will contribute to a smart, efficient, and resilient EV charging infrastructure.</a:t>
            </a:r>
            <a:endParaRPr lang="en-IN" sz="2000" dirty="0">
              <a:latin typeface="Times New Roman"/>
              <a:ea typeface="+mn-lt"/>
              <a:cs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C271370-4F1A-6D88-AA32-07D13FB9C5B6}"/>
              </a:ext>
            </a:extLst>
          </p:cNvPr>
          <p:cNvSpPr txBox="1"/>
          <p:nvPr/>
        </p:nvSpPr>
        <p:spPr>
          <a:xfrm>
            <a:off x="2745726" y="1074140"/>
            <a:ext cx="6263191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IN" sz="2800" b="1" dirty="0">
                <a:latin typeface="Times New Roman"/>
                <a:ea typeface="+mj-ea"/>
                <a:cs typeface="Times New Roman"/>
              </a:rPr>
              <a:t>Future Scope</a:t>
            </a:r>
            <a:endParaRPr lang="en-IN" sz="28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180ABCD9-3AC6-730F-90E2-34ED052C3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560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A1A67B3-7A49-0A35-1F49-AAF857BF971D}"/>
              </a:ext>
            </a:extLst>
          </p:cNvPr>
          <p:cNvSpPr txBox="1"/>
          <p:nvPr/>
        </p:nvSpPr>
        <p:spPr>
          <a:xfrm>
            <a:off x="2918861" y="565944"/>
            <a:ext cx="60976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993E0E49-A594-7803-F855-86EEFF40C8D1}"/>
              </a:ext>
            </a:extLst>
          </p:cNvPr>
          <p:cNvSpPr txBox="1"/>
          <p:nvPr/>
        </p:nvSpPr>
        <p:spPr>
          <a:xfrm>
            <a:off x="308008" y="1263355"/>
            <a:ext cx="1131931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[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1]I.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Veza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al., "Electric vehicle (EV) and driving towards sustainability: Comparison between EV, HEV, PHEV, and ICE vehicles to achieve net zero emissions by 2050 from EV," Alexandria Eng. J., vol. 82, pp. 459-467, 2023.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[2]T.F. Baker, "Transportation CO2 Emissions in Automotive Life Cycle Assessments of Electric Vehicles-a Systems Theory Evaluation," J. Clean. Prod., 2024.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[3]A.K. Singh, R. Kumar, B. Kumar and D.K. Chaturvedi, "Fundamentals of modern transportation systems," in Intelligent Control for Modern Transportation Systems, CRC Press, 2023, pp. 1-20.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[4]S.M.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Ugarthi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"A Critical Analysis on the Need for Electric Vehicles Tax Deductions and Subsidies in the Modern Times in India," Int'l JL Mgmt. &amp; Human., vol. 7, no. 4, p. 2217, 2024.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[5]G. Nallathambi et al., "Evolution of India EV Ecosystem," J. Clean Energy Technol., 2022.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[6]L. Chen and R. Ma, "Clean energy synergy with electric vehicles: Insights into carbon footprint," Energy Strategy Rev., vol. 53, p. 101394, 2024.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[7]I. INDIA, "India's Potential in the Midstream of Battery Production," Renew. Sustain. Energy Rev., 2023.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[8]S. Mohanty et al., "Demand side management of electric vehicles in smart grids: A survey on strategies, challenges,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modeling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optimization," Energy Rep., vol. 8, pp. 12466-12490, 2022.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[9]M. Senol et al., "Electric vehicles under low temperatures: A review on battery performance, charging needs, and power grid impacts," IEEE Access, vol. 11, pp. 39879-39912, 2023.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[10]A. Gurusamy and B. Ashok, "Road segment and driving schedule effects in real-time operation on electric vehicle performance and operating cost analysis," Proc. Inst. Mech. Eng. D, J.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Automob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Eng.,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p. 09544070231217570, 2023.</a:t>
            </a:r>
          </a:p>
          <a:p>
            <a:endParaRPr lang="en-I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3CB7C5F9-78A5-F880-D6DA-B41B860D8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6141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1F46783B-7DCD-0620-3F45-A98435043C5B}"/>
              </a:ext>
            </a:extLst>
          </p:cNvPr>
          <p:cNvSpPr txBox="1"/>
          <p:nvPr/>
        </p:nvSpPr>
        <p:spPr>
          <a:xfrm>
            <a:off x="197537" y="724039"/>
            <a:ext cx="1170431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[11]H. Rauf, M. Khalid and N. Arshad, "Machine learning in state of health and remaining useful life estimation: Theoretical and technological development in battery degradation modelling," Renew. Sustain. Energy Rev., vol. 156, p. 111903, 2022.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[12]G. Chen and Z. Zhang, "Control strategies, economic benefits, and challenges of vehicle-to-grid applications: Recent trends research," World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Electr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Veh. J., vol. 15, no. 5, p. 190, 2024.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[13]S. Hossain et al., "Grid-vehicle-grid (G2V2G) efficient power transmission: An overview of concept, operations, benefits, concerns, and future challenges," Sustainability, vol. 15, no. 7, p. 5782, 2023.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[14]K. Park and I. Moon, "Multi-agent deep reinforcement learning approach for EV charging scheduling in a smart grid," Appl. Energy, vol. 328, p. 120111, 2022.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[15]M.U. Nawaz, M.S. Qureshi and S. Umar, "Integration of solar energy systems with electric vehicle charging infrastructure: challenges and opportunity," Rev. Esp. Doc.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Cient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., vol. 18, no. 2, pp. 1-18, 2024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[16]S. Panchanathan et al., "A comprehensive review of the bidirectional converter topologies for the vehicle-to-grid system," Energies, vol. 16, no. 5, p. 2503, 2023.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[17]P. Barman et al., "Renewable energy integration with electric vehicle technology: A review of the existing smart charging approaches," Renew. Sustain. Energy Rev., vol. 183, p. 113518, 2023.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[18]W.L. Liu et al., "Heterogeneous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multiobjective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differential evolution for electric vehicle charging scheduling," in Proc. IEEE Symp. Ser.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Comput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Intell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(SSCI), 2021, pp. 1-8.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[19]Q. Meng et al., "Revolutionizing photovoltaic consumption and electric vehicle charging: A novel approach for residential distribution systems," IET Gener. Transm.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Distrib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., vol. 18, no. 17, pp. 2822- 2833, 2024.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[20]"Solar data of Durgapur, West Bengal, India," Renewables Ninja. [Online]. Available: https://www.renewables.ninja. Accessed: Mar. 14, 2025.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EB13FD96-CBB3-2673-4D8B-043CCB802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7646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E9ACAA52-0BAD-1AF8-12A4-97B884822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225B5C0-7477-C097-ECDD-4DE41F7DCDF2}"/>
              </a:ext>
            </a:extLst>
          </p:cNvPr>
          <p:cNvSpPr txBox="1"/>
          <p:nvPr/>
        </p:nvSpPr>
        <p:spPr>
          <a:xfrm>
            <a:off x="140305" y="746222"/>
            <a:ext cx="11875104" cy="2214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ts val="1457"/>
              </a:lnSpc>
            </a:pPr>
            <a:r>
              <a:rPr lang="en-US" sz="1200" b="1" dirty="0">
                <a:latin typeface="Times New Roman"/>
                <a:cs typeface="Segoe UI"/>
              </a:rPr>
              <a:t>[</a:t>
            </a:r>
            <a:r>
              <a:rPr lang="en-US" b="1" dirty="0">
                <a:latin typeface="Times New Roman"/>
                <a:cs typeface="Segoe UI"/>
              </a:rPr>
              <a:t>21]</a:t>
            </a:r>
            <a:r>
              <a:rPr lang="en-US" dirty="0">
                <a:latin typeface="Times New Roman"/>
                <a:cs typeface="Segoe UI"/>
              </a:rPr>
              <a:t> I. Ali and M. Khalid, "A differential evolution algorithm for multi-objective plug-in electric vehicle charging scheduling," Int. J. </a:t>
            </a:r>
            <a:r>
              <a:rPr lang="en-US" dirty="0" err="1">
                <a:latin typeface="Times New Roman"/>
                <a:cs typeface="Segoe UI"/>
              </a:rPr>
              <a:t>Electr</a:t>
            </a:r>
            <a:r>
              <a:rPr lang="en-US" dirty="0">
                <a:latin typeface="Times New Roman"/>
                <a:cs typeface="Segoe UI"/>
              </a:rPr>
              <a:t>. Power Energy Syst., vol. 99, pp. 85-97, 2018.</a:t>
            </a:r>
            <a:r>
              <a:rPr lang="en-US" dirty="0">
                <a:latin typeface="Times New Roman"/>
                <a:cs typeface="Times New Roman"/>
              </a:rPr>
              <a:t> </a:t>
            </a:r>
          </a:p>
          <a:p>
            <a:pPr>
              <a:lnSpc>
                <a:spcPts val="1457"/>
              </a:lnSpc>
            </a:pPr>
            <a:endParaRPr lang="en-US" dirty="0">
              <a:latin typeface="Times New Roman"/>
              <a:cs typeface="Times New Roman"/>
            </a:endParaRPr>
          </a:p>
          <a:p>
            <a:pPr>
              <a:lnSpc>
                <a:spcPts val="1457"/>
              </a:lnSpc>
            </a:pPr>
            <a:r>
              <a:rPr lang="en-US" b="1" dirty="0">
                <a:latin typeface="Times New Roman"/>
                <a:cs typeface="Segoe UI"/>
              </a:rPr>
              <a:t>[22]</a:t>
            </a:r>
            <a:r>
              <a:rPr lang="en-US" dirty="0">
                <a:latin typeface="Times New Roman"/>
                <a:cs typeface="Segoe UI"/>
              </a:rPr>
              <a:t> H. </a:t>
            </a:r>
            <a:r>
              <a:rPr lang="en-US" dirty="0" err="1">
                <a:latin typeface="Times New Roman"/>
                <a:cs typeface="Segoe UI"/>
              </a:rPr>
              <a:t>Fathabadi</a:t>
            </a:r>
            <a:r>
              <a:rPr lang="en-US" dirty="0">
                <a:latin typeface="Times New Roman"/>
                <a:cs typeface="Segoe UI"/>
              </a:rPr>
              <a:t>, "Novel battery pack design for improving the performance of electric vehicles at low temperatures," Energy, vol. 118, pp. 1180-1190, 2017</a:t>
            </a:r>
          </a:p>
          <a:p>
            <a:pPr>
              <a:lnSpc>
                <a:spcPts val="1457"/>
              </a:lnSpc>
            </a:pPr>
            <a:r>
              <a:rPr lang="en-US" dirty="0">
                <a:latin typeface="Times New Roman"/>
                <a:cs typeface="Segoe UI"/>
              </a:rPr>
              <a:t>.</a:t>
            </a:r>
            <a:r>
              <a:rPr lang="en-US" dirty="0">
                <a:latin typeface="Times New Roman"/>
                <a:cs typeface="Times New Roman"/>
              </a:rPr>
              <a:t> </a:t>
            </a:r>
            <a:endParaRPr lang="en-US" dirty="0"/>
          </a:p>
          <a:p>
            <a:pPr>
              <a:lnSpc>
                <a:spcPts val="1457"/>
              </a:lnSpc>
            </a:pPr>
            <a:r>
              <a:rPr lang="en-US" b="1" dirty="0">
                <a:latin typeface="Times New Roman"/>
                <a:cs typeface="Segoe UI"/>
              </a:rPr>
              <a:t>[23]</a:t>
            </a:r>
            <a:r>
              <a:rPr lang="en-US" dirty="0">
                <a:latin typeface="Times New Roman"/>
                <a:cs typeface="Segoe UI"/>
              </a:rPr>
              <a:t> J.H. Lee, S. Hardman and G. Tal, "Who is buying electric vehicles in California? Characterizing early adopter heterogeneity and forecasting market diffusion," Energy Res. Soc. Sci., vol. 39, pp. 190-204, 2018.</a:t>
            </a:r>
            <a:r>
              <a:rPr lang="en-US" dirty="0">
                <a:latin typeface="Times New Roman"/>
                <a:cs typeface="Times New Roman"/>
              </a:rPr>
              <a:t> </a:t>
            </a:r>
          </a:p>
          <a:p>
            <a:pPr>
              <a:lnSpc>
                <a:spcPts val="1457"/>
              </a:lnSpc>
            </a:pPr>
            <a:endParaRPr lang="en-US" dirty="0">
              <a:latin typeface="Times New Roman"/>
              <a:cs typeface="Times New Roman"/>
            </a:endParaRPr>
          </a:p>
          <a:p>
            <a:pPr>
              <a:lnSpc>
                <a:spcPts val="1457"/>
              </a:lnSpc>
            </a:pPr>
            <a:r>
              <a:rPr lang="en-US" b="1" dirty="0">
                <a:latin typeface="Times New Roman"/>
                <a:cs typeface="Segoe UI"/>
              </a:rPr>
              <a:t>[24]</a:t>
            </a:r>
            <a:r>
              <a:rPr lang="en-US" dirty="0">
                <a:latin typeface="Times New Roman"/>
                <a:cs typeface="Segoe UI"/>
              </a:rPr>
              <a:t> J. Luo, L. Zhang and Y. Wang, "Stochastic optimization for plug-in electric vehicle charging scheduling considering grid constraints," IEEE Trans. Smart Grid, vol. 11, no. 5, pp. 4217-4229, 2020.</a:t>
            </a:r>
            <a:r>
              <a:rPr lang="en-US" dirty="0">
                <a:latin typeface="Times New Roman"/>
                <a:cs typeface="Times New Roman"/>
              </a:rPr>
              <a:t>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45878F0-E3D1-E1DF-D7B8-9A6C47F3D8AF}"/>
              </a:ext>
            </a:extLst>
          </p:cNvPr>
          <p:cNvSpPr txBox="1"/>
          <p:nvPr/>
        </p:nvSpPr>
        <p:spPr>
          <a:xfrm>
            <a:off x="140305" y="3064390"/>
            <a:ext cx="11875104" cy="34745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ts val="1457"/>
              </a:lnSpc>
            </a:pPr>
            <a:r>
              <a:rPr lang="en-US" b="1" dirty="0">
                <a:latin typeface="Times New Roman"/>
                <a:cs typeface="Segoe UI"/>
              </a:rPr>
              <a:t>[25]</a:t>
            </a:r>
            <a:r>
              <a:rPr lang="en-US" dirty="0">
                <a:latin typeface="Times New Roman"/>
                <a:cs typeface="Segoe UI"/>
              </a:rPr>
              <a:t> A.C. </a:t>
            </a:r>
            <a:r>
              <a:rPr lang="en-US" dirty="0" err="1">
                <a:latin typeface="Times New Roman"/>
                <a:cs typeface="Segoe UI"/>
              </a:rPr>
              <a:t>Mersky</a:t>
            </a:r>
            <a:r>
              <a:rPr lang="en-US" dirty="0">
                <a:latin typeface="Times New Roman"/>
                <a:cs typeface="Segoe UI"/>
              </a:rPr>
              <a:t> et al., "Effectiveness of incentives on electric vehicle adoption in Norway," Transp. Res. D, Transp. Environ., vol. 46, pp. 56-68, 2016</a:t>
            </a:r>
            <a:endParaRPr lang="en-US" dirty="0"/>
          </a:p>
          <a:p>
            <a:pPr>
              <a:lnSpc>
                <a:spcPts val="1457"/>
              </a:lnSpc>
            </a:pPr>
            <a:r>
              <a:rPr lang="en-US" dirty="0">
                <a:latin typeface="Times New Roman"/>
                <a:cs typeface="Segoe UI"/>
              </a:rPr>
              <a:t>.</a:t>
            </a:r>
            <a:r>
              <a:rPr lang="en-US" dirty="0">
                <a:latin typeface="Times New Roman"/>
                <a:cs typeface="Times New Roman"/>
              </a:rPr>
              <a:t> </a:t>
            </a:r>
            <a:endParaRPr lang="en-US" dirty="0"/>
          </a:p>
          <a:p>
            <a:pPr>
              <a:lnSpc>
                <a:spcPts val="1457"/>
              </a:lnSpc>
            </a:pPr>
            <a:r>
              <a:rPr lang="en-US" b="1" dirty="0">
                <a:latin typeface="Times New Roman"/>
                <a:cs typeface="Segoe UI"/>
              </a:rPr>
              <a:t>[26]</a:t>
            </a:r>
            <a:r>
              <a:rPr lang="en-US" dirty="0">
                <a:latin typeface="Times New Roman"/>
                <a:cs typeface="Segoe UI"/>
              </a:rPr>
              <a:t> J. </a:t>
            </a:r>
            <a:r>
              <a:rPr lang="en-US" dirty="0" err="1">
                <a:latin typeface="Times New Roman"/>
                <a:cs typeface="Segoe UI"/>
              </a:rPr>
              <a:t>Neubauer</a:t>
            </a:r>
            <a:r>
              <a:rPr lang="en-US" dirty="0">
                <a:latin typeface="Times New Roman"/>
                <a:cs typeface="Segoe UI"/>
              </a:rPr>
              <a:t>, A. Brooker and E. Wood, "Sensitivity of battery electric vehicle economics to drive patterns, vehicle range, and charge strategies," J. Power Sources, vol. 245, pp. 570-577, 2014.</a:t>
            </a:r>
            <a:r>
              <a:rPr lang="en-US" dirty="0">
                <a:latin typeface="Times New Roman"/>
                <a:cs typeface="Times New Roman"/>
              </a:rPr>
              <a:t> </a:t>
            </a:r>
          </a:p>
          <a:p>
            <a:pPr>
              <a:lnSpc>
                <a:spcPts val="1457"/>
              </a:lnSpc>
            </a:pPr>
            <a:endParaRPr lang="en-US" dirty="0">
              <a:latin typeface="Times New Roman"/>
              <a:cs typeface="Times New Roman"/>
            </a:endParaRPr>
          </a:p>
          <a:p>
            <a:pPr>
              <a:lnSpc>
                <a:spcPts val="1457"/>
              </a:lnSpc>
            </a:pPr>
            <a:r>
              <a:rPr lang="en-US" b="1" dirty="0">
                <a:latin typeface="Times New Roman"/>
                <a:cs typeface="Segoe UI"/>
              </a:rPr>
              <a:t>[27]</a:t>
            </a:r>
            <a:r>
              <a:rPr lang="en-US" dirty="0">
                <a:latin typeface="Times New Roman"/>
                <a:cs typeface="Segoe UI"/>
              </a:rPr>
              <a:t> X. Wang, Y. Li and Z. Zhang, "Heuristic optimization algorithms for smart grid applications: A review," Renew. Sustain. Energy Rev., vol. 113, p. 109281, 2019.</a:t>
            </a:r>
          </a:p>
          <a:p>
            <a:pPr>
              <a:lnSpc>
                <a:spcPts val="1457"/>
              </a:lnSpc>
            </a:pPr>
            <a:endParaRPr lang="en-US" dirty="0"/>
          </a:p>
          <a:p>
            <a:pPr>
              <a:lnSpc>
                <a:spcPts val="1457"/>
              </a:lnSpc>
            </a:pPr>
            <a:r>
              <a:rPr lang="en-US" b="1" dirty="0">
                <a:latin typeface="Times New Roman"/>
                <a:cs typeface="Segoe UI"/>
              </a:rPr>
              <a:t>[28]</a:t>
            </a:r>
            <a:r>
              <a:rPr lang="en-US" dirty="0">
                <a:latin typeface="Times New Roman"/>
                <a:cs typeface="Segoe UI"/>
              </a:rPr>
              <a:t> T. Zhou, X. Li and H. Chen, "Seasonal-aware charging scheduling for plug-in electric vehicles with renewable integration," IEEE Trans. Sustain. Energy, vol. 12, no. 3, pp. 1452-1463, 2021.</a:t>
            </a:r>
            <a:r>
              <a:rPr lang="en-US" dirty="0">
                <a:latin typeface="Times New Roman"/>
                <a:cs typeface="Times New Roman"/>
              </a:rPr>
              <a:t> </a:t>
            </a:r>
          </a:p>
          <a:p>
            <a:pPr>
              <a:lnSpc>
                <a:spcPts val="1457"/>
              </a:lnSpc>
            </a:pPr>
            <a:endParaRPr lang="en-US" dirty="0">
              <a:latin typeface="Times New Roman"/>
              <a:cs typeface="Times New Roman"/>
            </a:endParaRPr>
          </a:p>
          <a:p>
            <a:pPr>
              <a:lnSpc>
                <a:spcPts val="1457"/>
              </a:lnSpc>
            </a:pPr>
            <a:r>
              <a:rPr lang="en-US" b="1" dirty="0">
                <a:latin typeface="Times New Roman"/>
                <a:cs typeface="Segoe UI"/>
              </a:rPr>
              <a:t>[29]</a:t>
            </a:r>
            <a:r>
              <a:rPr lang="en-US" dirty="0">
                <a:latin typeface="Times New Roman"/>
                <a:cs typeface="Segoe UI"/>
              </a:rPr>
              <a:t> R. </a:t>
            </a:r>
            <a:r>
              <a:rPr lang="en-US" dirty="0" err="1">
                <a:latin typeface="Times New Roman"/>
                <a:cs typeface="Segoe UI"/>
              </a:rPr>
              <a:t>Storn</a:t>
            </a:r>
            <a:r>
              <a:rPr lang="en-US" dirty="0">
                <a:latin typeface="Times New Roman"/>
                <a:cs typeface="Segoe UI"/>
              </a:rPr>
              <a:t> and K. Price, "Differential evolution - A simple and efficient heuristic for global optimization over continuous spaces," J. Global </a:t>
            </a:r>
            <a:r>
              <a:rPr lang="en-US" dirty="0" err="1">
                <a:latin typeface="Times New Roman"/>
                <a:cs typeface="Segoe UI"/>
              </a:rPr>
              <a:t>Optim</a:t>
            </a:r>
            <a:r>
              <a:rPr lang="en-US" dirty="0">
                <a:latin typeface="Times New Roman"/>
                <a:cs typeface="Segoe UI"/>
              </a:rPr>
              <a:t>., vol. 11, no. 4, pp. 341-359, 1997.</a:t>
            </a:r>
            <a:r>
              <a:rPr lang="en-US" dirty="0">
                <a:latin typeface="Times New Roman"/>
                <a:cs typeface="Times New Roman"/>
              </a:rPr>
              <a:t> </a:t>
            </a:r>
          </a:p>
          <a:p>
            <a:pPr>
              <a:lnSpc>
                <a:spcPts val="1457"/>
              </a:lnSpc>
            </a:pPr>
            <a:endParaRPr lang="en-US" b="1" dirty="0">
              <a:latin typeface="Times New Roman"/>
              <a:cs typeface="Segoe UI"/>
            </a:endParaRPr>
          </a:p>
          <a:p>
            <a:pPr>
              <a:lnSpc>
                <a:spcPts val="1457"/>
              </a:lnSpc>
            </a:pPr>
            <a:r>
              <a:rPr lang="en-US" b="1" dirty="0">
                <a:latin typeface="Times New Roman"/>
                <a:cs typeface="Segoe UI"/>
              </a:rPr>
              <a:t>[30]</a:t>
            </a:r>
            <a:r>
              <a:rPr lang="en-US" dirty="0">
                <a:latin typeface="Times New Roman"/>
                <a:cs typeface="Segoe UI"/>
              </a:rPr>
              <a:t> K. Deb et al., "A fast and elitist multi-objective genetic algorithm: NSGA-II," IEEE Trans. </a:t>
            </a:r>
            <a:r>
              <a:rPr lang="en-US" dirty="0" err="1">
                <a:latin typeface="Times New Roman"/>
                <a:cs typeface="Segoe UI"/>
              </a:rPr>
              <a:t>Evol</a:t>
            </a:r>
            <a:r>
              <a:rPr lang="en-US" dirty="0">
                <a:latin typeface="Times New Roman"/>
                <a:cs typeface="Segoe UI"/>
              </a:rPr>
              <a:t>. </a:t>
            </a:r>
            <a:r>
              <a:rPr lang="en-US" dirty="0" err="1">
                <a:latin typeface="Times New Roman"/>
                <a:cs typeface="Segoe UI"/>
              </a:rPr>
              <a:t>Comput</a:t>
            </a:r>
            <a:r>
              <a:rPr lang="en-US" dirty="0">
                <a:latin typeface="Times New Roman"/>
                <a:cs typeface="Segoe UI"/>
              </a:rPr>
              <a:t>., vol. 6, no. 2, pp. 182-197, 2002</a:t>
            </a:r>
            <a:r>
              <a:rPr lang="en-US" sz="1200" dirty="0">
                <a:latin typeface="Times New Roman"/>
                <a:cs typeface="Segoe UI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550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95A11C7-4FED-CA44-1F9E-C57A9B51EAC2}"/>
              </a:ext>
            </a:extLst>
          </p:cNvPr>
          <p:cNvSpPr txBox="1"/>
          <p:nvPr/>
        </p:nvSpPr>
        <p:spPr>
          <a:xfrm>
            <a:off x="462013" y="1742173"/>
            <a:ext cx="11040176" cy="4891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85725">
              <a:lnSpc>
                <a:spcPct val="128200"/>
              </a:lnSpc>
              <a:spcBef>
                <a:spcPts val="100"/>
              </a:spcBef>
            </a:pPr>
            <a:r>
              <a:rPr lang="en-US" sz="1600" b="1" dirty="0">
                <a:latin typeface="Times New Roman"/>
                <a:cs typeface="Verdana"/>
              </a:rPr>
              <a:t>Limited Research on Seasonal Impact in EV Scheduling</a:t>
            </a:r>
          </a:p>
          <a:p>
            <a:pPr marL="355600" marR="85725" indent="-342900">
              <a:lnSpc>
                <a:spcPct val="1282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/>
                <a:cs typeface="Verdana"/>
              </a:rPr>
              <a:t>From [1], it is observed that most studies focus on static EV charging models without considering seasonal variations in driving patterns, battery performance, and energy consumption.</a:t>
            </a:r>
          </a:p>
          <a:p>
            <a:pPr marL="355600" marR="85725" indent="-342900">
              <a:lnSpc>
                <a:spcPct val="1282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/>
                <a:cs typeface="Verdana"/>
              </a:rPr>
              <a:t>From [2], we see that winter conditions increase energy use by 30% due to battery heating and reduced efficiency, yet most scheduling models fail to incorporate such variations.</a:t>
            </a:r>
          </a:p>
          <a:p>
            <a:pPr marL="12700" marR="85725">
              <a:lnSpc>
                <a:spcPct val="128200"/>
              </a:lnSpc>
              <a:spcBef>
                <a:spcPts val="100"/>
              </a:spcBef>
            </a:pPr>
            <a:r>
              <a:rPr lang="en-US" sz="1600" b="1" dirty="0">
                <a:latin typeface="Times New Roman"/>
                <a:cs typeface="Verdana"/>
              </a:rPr>
              <a:t>Inadequate Consideration of Renewable Energy Variability</a:t>
            </a:r>
          </a:p>
          <a:p>
            <a:pPr marL="355600" marR="85725" indent="-342900">
              <a:lnSpc>
                <a:spcPct val="1282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/>
                <a:cs typeface="Verdana"/>
              </a:rPr>
              <a:t>From [3], it is noted that while some studies integrate solar and wind energy into EV charging, they fail to model seasonal fluctuations in renewable generation and their impact on G2V and V2G operations.</a:t>
            </a:r>
          </a:p>
          <a:p>
            <a:pPr marL="355600" marR="85725" indent="-342900">
              <a:lnSpc>
                <a:spcPct val="1282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/>
                <a:cs typeface="Verdana"/>
              </a:rPr>
              <a:t>From [4], research shows that PV integration enhances EV charging sustainability, but most models do not adapt dynamically to changing renewable energy patterns.</a:t>
            </a:r>
          </a:p>
          <a:p>
            <a:pPr marL="12700" marR="85725">
              <a:lnSpc>
                <a:spcPct val="128200"/>
              </a:lnSpc>
              <a:spcBef>
                <a:spcPts val="100"/>
              </a:spcBef>
            </a:pPr>
            <a:r>
              <a:rPr lang="en-US" sz="1600" b="1" dirty="0">
                <a:latin typeface="Times New Roman"/>
                <a:cs typeface="Verdana"/>
              </a:rPr>
              <a:t>Lack of Optimization Models Addressing Seasonal Charging Uncertainty</a:t>
            </a:r>
          </a:p>
          <a:p>
            <a:pPr marL="355600" marR="85725" indent="-342900">
              <a:lnSpc>
                <a:spcPct val="1282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/>
                <a:cs typeface="Verdana"/>
              </a:rPr>
              <a:t>From [5], we observed that differential evolution (DE) techniques are effective for multi-objective optimization, but existing models do not fully incorporate seasonal variations in EV charging uncertainties.</a:t>
            </a:r>
          </a:p>
          <a:p>
            <a:pPr marL="355600" marR="85725" indent="-342900">
              <a:lnSpc>
                <a:spcPct val="1282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/>
                <a:cs typeface="Verdana"/>
              </a:rPr>
              <a:t>From [6], studies highlight that PEV scheduling models can reduce grid peak load, but they fail to integrate driving pattern variations within seasonal charging cycles.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E74CEB1D-AE3C-DB62-CD85-71A2FF36B3E9}"/>
              </a:ext>
            </a:extLst>
          </p:cNvPr>
          <p:cNvSpPr txBox="1"/>
          <p:nvPr/>
        </p:nvSpPr>
        <p:spPr>
          <a:xfrm>
            <a:off x="1694046" y="781614"/>
            <a:ext cx="85761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j-ea"/>
                <a:cs typeface="Times New Roman"/>
              </a:rPr>
              <a:t>Literature Gap</a:t>
            </a:r>
            <a:endParaRPr lang="en-IN" sz="32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E764B340-FD1B-77B6-6931-309B30163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1850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02D154-114C-3897-07FC-A4DEC573F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181" y="204788"/>
            <a:ext cx="11817928" cy="6151562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Times New Roman"/>
                <a:cs typeface="Times New Roman"/>
              </a:rPr>
              <a:t>[31]</a:t>
            </a:r>
            <a:r>
              <a:rPr lang="en-US" sz="1800" dirty="0">
                <a:latin typeface="Times New Roman"/>
                <a:cs typeface="Times New Roman"/>
              </a:rPr>
              <a:t> C.A. </a:t>
            </a:r>
            <a:r>
              <a:rPr lang="en-US" sz="1800" dirty="0" err="1">
                <a:latin typeface="Times New Roman"/>
                <a:cs typeface="Times New Roman"/>
              </a:rPr>
              <a:t>Coello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dirty="0" err="1">
                <a:latin typeface="Times New Roman"/>
                <a:cs typeface="Times New Roman"/>
              </a:rPr>
              <a:t>Coello</a:t>
            </a:r>
            <a:r>
              <a:rPr lang="en-US" sz="1800" dirty="0">
                <a:latin typeface="Times New Roman"/>
                <a:cs typeface="Times New Roman"/>
              </a:rPr>
              <a:t>, "Evolutionary multi-objective optimization: A historical view of the field," IEEE </a:t>
            </a:r>
            <a:r>
              <a:rPr lang="en-US" sz="1800" dirty="0" err="1">
                <a:latin typeface="Times New Roman"/>
                <a:cs typeface="Times New Roman"/>
              </a:rPr>
              <a:t>Comput</a:t>
            </a:r>
            <a:r>
              <a:rPr lang="en-US" sz="1800" dirty="0">
                <a:latin typeface="Times New Roman"/>
                <a:cs typeface="Times New Roman"/>
              </a:rPr>
              <a:t>. </a:t>
            </a:r>
            <a:r>
              <a:rPr lang="en-US" sz="1800" dirty="0" err="1">
                <a:latin typeface="Times New Roman"/>
                <a:cs typeface="Times New Roman"/>
              </a:rPr>
              <a:t>Intell</a:t>
            </a:r>
            <a:r>
              <a:rPr lang="en-US" sz="1800" dirty="0">
                <a:latin typeface="Times New Roman"/>
                <a:cs typeface="Times New Roman"/>
              </a:rPr>
              <a:t>. Mag., vol. 1, no. 1, pp. 28-36, 2006.</a:t>
            </a:r>
            <a:endParaRPr lang="en-US" dirty="0"/>
          </a:p>
          <a:p>
            <a:r>
              <a:rPr lang="en-US" sz="1800" b="1" dirty="0">
                <a:latin typeface="Times New Roman"/>
                <a:cs typeface="Times New Roman"/>
              </a:rPr>
              <a:t>[32]</a:t>
            </a:r>
            <a:r>
              <a:rPr lang="en-US" sz="1800" dirty="0">
                <a:latin typeface="Times New Roman"/>
                <a:cs typeface="Times New Roman"/>
              </a:rPr>
              <a:t> Q. Zhang and H. Li, "MOEA/D: A multi-objective evolutionary algorithm based on decomposition," IEEE Trans. </a:t>
            </a:r>
            <a:r>
              <a:rPr lang="en-US" sz="1800" dirty="0" err="1">
                <a:latin typeface="Times New Roman"/>
                <a:cs typeface="Times New Roman"/>
              </a:rPr>
              <a:t>Evol</a:t>
            </a:r>
            <a:r>
              <a:rPr lang="en-US" sz="1800" dirty="0">
                <a:latin typeface="Times New Roman"/>
                <a:cs typeface="Times New Roman"/>
              </a:rPr>
              <a:t>. </a:t>
            </a:r>
            <a:r>
              <a:rPr lang="en-US" sz="1800" dirty="0" err="1">
                <a:latin typeface="Times New Roman"/>
                <a:cs typeface="Times New Roman"/>
              </a:rPr>
              <a:t>Comput</a:t>
            </a:r>
            <a:r>
              <a:rPr lang="en-US" sz="1800" dirty="0">
                <a:latin typeface="Times New Roman"/>
                <a:cs typeface="Times New Roman"/>
              </a:rPr>
              <a:t>., vol. 11, no. 6, pp. 712-731, 2007.</a:t>
            </a:r>
          </a:p>
          <a:p>
            <a:r>
              <a:rPr lang="en-US" sz="1800" b="1" dirty="0">
                <a:latin typeface="Times New Roman"/>
                <a:cs typeface="Times New Roman"/>
              </a:rPr>
              <a:t>[33]</a:t>
            </a:r>
            <a:r>
              <a:rPr lang="en-US" sz="1800" dirty="0">
                <a:latin typeface="Times New Roman"/>
                <a:cs typeface="Times New Roman"/>
              </a:rPr>
              <a:t> J. Kennedy and R. </a:t>
            </a:r>
            <a:r>
              <a:rPr lang="en-US" sz="1800" dirty="0" err="1">
                <a:latin typeface="Times New Roman"/>
                <a:cs typeface="Times New Roman"/>
              </a:rPr>
              <a:t>Eberhart</a:t>
            </a:r>
            <a:r>
              <a:rPr lang="en-US" sz="1800" dirty="0">
                <a:latin typeface="Times New Roman"/>
                <a:cs typeface="Times New Roman"/>
              </a:rPr>
              <a:t>, "Particle swarm optimization," in Proc. Int. Conf. Neural </a:t>
            </a:r>
            <a:r>
              <a:rPr lang="en-US" sz="1800" dirty="0" err="1">
                <a:latin typeface="Times New Roman"/>
                <a:cs typeface="Times New Roman"/>
              </a:rPr>
              <a:t>Netw</a:t>
            </a:r>
            <a:r>
              <a:rPr lang="en-US" sz="1800" dirty="0">
                <a:latin typeface="Times New Roman"/>
                <a:cs typeface="Times New Roman"/>
              </a:rPr>
              <a:t>. (ICNN), 1995, vol. 4, pp. 1942-1948.</a:t>
            </a:r>
          </a:p>
          <a:p>
            <a:r>
              <a:rPr lang="en-US" sz="1800" b="1" dirty="0">
                <a:latin typeface="Times New Roman"/>
                <a:cs typeface="Times New Roman"/>
              </a:rPr>
              <a:t>[34]</a:t>
            </a:r>
            <a:r>
              <a:rPr lang="en-US" sz="1800" dirty="0">
                <a:latin typeface="Times New Roman"/>
                <a:cs typeface="Times New Roman"/>
              </a:rPr>
              <a:t> S. Das and P.N. </a:t>
            </a:r>
            <a:r>
              <a:rPr lang="en-US" sz="1800" dirty="0" err="1">
                <a:latin typeface="Times New Roman"/>
                <a:cs typeface="Times New Roman"/>
              </a:rPr>
              <a:t>Suganthan</a:t>
            </a:r>
            <a:r>
              <a:rPr lang="en-US" sz="1800" dirty="0">
                <a:latin typeface="Times New Roman"/>
                <a:cs typeface="Times New Roman"/>
              </a:rPr>
              <a:t>, "Differential evolution: A survey of the state-of-the-art," IEEE Trans. </a:t>
            </a:r>
            <a:r>
              <a:rPr lang="en-US" sz="1800" dirty="0" err="1">
                <a:latin typeface="Times New Roman"/>
                <a:cs typeface="Times New Roman"/>
              </a:rPr>
              <a:t>Evol</a:t>
            </a:r>
            <a:r>
              <a:rPr lang="en-US" sz="1800" dirty="0">
                <a:latin typeface="Times New Roman"/>
                <a:cs typeface="Times New Roman"/>
              </a:rPr>
              <a:t>. </a:t>
            </a:r>
            <a:r>
              <a:rPr lang="en-US" sz="1800" dirty="0" err="1">
                <a:latin typeface="Times New Roman"/>
                <a:cs typeface="Times New Roman"/>
              </a:rPr>
              <a:t>Comput</a:t>
            </a:r>
            <a:r>
              <a:rPr lang="en-US" sz="1800" dirty="0">
                <a:latin typeface="Times New Roman"/>
                <a:cs typeface="Times New Roman"/>
              </a:rPr>
              <a:t>., vol. 15, no. 1, pp. 4-31, 2011.</a:t>
            </a:r>
          </a:p>
          <a:p>
            <a:r>
              <a:rPr lang="en-US" sz="1800" b="1" dirty="0">
                <a:latin typeface="Times New Roman"/>
                <a:cs typeface="Times New Roman"/>
              </a:rPr>
              <a:t>[35]</a:t>
            </a:r>
            <a:r>
              <a:rPr lang="en-US" sz="1800" dirty="0">
                <a:latin typeface="Times New Roman"/>
                <a:cs typeface="Times New Roman"/>
              </a:rPr>
              <a:t> E. </a:t>
            </a:r>
            <a:r>
              <a:rPr lang="en-US" sz="1800" dirty="0" err="1">
                <a:latin typeface="Times New Roman"/>
                <a:cs typeface="Times New Roman"/>
              </a:rPr>
              <a:t>Mezura</a:t>
            </a:r>
            <a:r>
              <a:rPr lang="en-US" sz="1800" dirty="0">
                <a:latin typeface="Times New Roman"/>
                <a:cs typeface="Times New Roman"/>
              </a:rPr>
              <a:t>-Montes and C.A. </a:t>
            </a:r>
            <a:r>
              <a:rPr lang="en-US" sz="1800" dirty="0" err="1">
                <a:latin typeface="Times New Roman"/>
                <a:cs typeface="Times New Roman"/>
              </a:rPr>
              <a:t>Coello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dirty="0" err="1">
                <a:latin typeface="Times New Roman"/>
                <a:cs typeface="Times New Roman"/>
              </a:rPr>
              <a:t>Coello</a:t>
            </a:r>
            <a:r>
              <a:rPr lang="en-US" sz="1800" dirty="0">
                <a:latin typeface="Times New Roman"/>
                <a:cs typeface="Times New Roman"/>
              </a:rPr>
              <a:t>, "Constraint-handling in nature-inspired numerical optimization: Past, present and future," Swarm </a:t>
            </a:r>
            <a:r>
              <a:rPr lang="en-US" sz="1800" dirty="0" err="1">
                <a:latin typeface="Times New Roman"/>
                <a:cs typeface="Times New Roman"/>
              </a:rPr>
              <a:t>Evol</a:t>
            </a:r>
            <a:r>
              <a:rPr lang="en-US" sz="1800" dirty="0">
                <a:latin typeface="Times New Roman"/>
                <a:cs typeface="Times New Roman"/>
              </a:rPr>
              <a:t>. </a:t>
            </a:r>
            <a:r>
              <a:rPr lang="en-US" sz="1800" dirty="0" err="1">
                <a:latin typeface="Times New Roman"/>
                <a:cs typeface="Times New Roman"/>
              </a:rPr>
              <a:t>Comput</a:t>
            </a:r>
            <a:r>
              <a:rPr lang="en-US" sz="1800" dirty="0">
                <a:latin typeface="Times New Roman"/>
                <a:cs typeface="Times New Roman"/>
              </a:rPr>
              <a:t>., vol. 1, no. 4, pp. 173-194, 2011.</a:t>
            </a:r>
          </a:p>
          <a:p>
            <a:r>
              <a:rPr lang="en-US" sz="1800" b="1" dirty="0">
                <a:latin typeface="Times New Roman"/>
                <a:cs typeface="Times New Roman"/>
              </a:rPr>
              <a:t>[36]</a:t>
            </a:r>
            <a:r>
              <a:rPr lang="en-US" sz="1800" dirty="0">
                <a:latin typeface="Times New Roman"/>
                <a:cs typeface="Times New Roman"/>
              </a:rPr>
              <a:t> M. Zhang et al., "Optimal scheduling of electric vehicle charging with renewable energy integration in </a:t>
            </a:r>
            <a:r>
              <a:rPr lang="en-US" sz="1800" dirty="0" err="1">
                <a:latin typeface="Times New Roman"/>
                <a:cs typeface="Times New Roman"/>
              </a:rPr>
              <a:t>microgrids</a:t>
            </a:r>
            <a:r>
              <a:rPr lang="en-US" sz="1800" dirty="0">
                <a:latin typeface="Times New Roman"/>
                <a:cs typeface="Times New Roman"/>
              </a:rPr>
              <a:t>," IEEE Trans. Smart Grid, vol. 10, no. 3, pp. 2946-2957, 2019.</a:t>
            </a:r>
          </a:p>
          <a:p>
            <a:r>
              <a:rPr lang="en-US" sz="1800" b="1" dirty="0">
                <a:latin typeface="Times New Roman"/>
                <a:cs typeface="Times New Roman"/>
              </a:rPr>
              <a:t>[37]</a:t>
            </a:r>
            <a:r>
              <a:rPr lang="en-US" sz="1800" dirty="0">
                <a:latin typeface="Times New Roman"/>
                <a:cs typeface="Times New Roman"/>
              </a:rPr>
              <a:t> Y. Wang and Z. Li, "Battery degradation modeling and remaining useful life prediction for electric vehicles," IEEE Trans. Ind. </a:t>
            </a:r>
            <a:r>
              <a:rPr lang="en-US" sz="1800" dirty="0" err="1">
                <a:latin typeface="Times New Roman"/>
                <a:cs typeface="Times New Roman"/>
              </a:rPr>
              <a:t>Informat</a:t>
            </a:r>
            <a:r>
              <a:rPr lang="en-US" sz="1800" dirty="0">
                <a:latin typeface="Times New Roman"/>
                <a:cs typeface="Times New Roman"/>
              </a:rPr>
              <a:t>.</a:t>
            </a:r>
            <a:br>
              <a:rPr lang="en-US" sz="1800" dirty="0">
                <a:latin typeface="Times New Roman"/>
                <a:cs typeface="Times New Roman"/>
              </a:rPr>
            </a:br>
            <a:r>
              <a:rPr lang="en-US" sz="1800" dirty="0">
                <a:latin typeface="Times New Roman"/>
                <a:cs typeface="Times New Roman"/>
              </a:rPr>
              <a:t/>
            </a:r>
            <a:br>
              <a:rPr lang="en-US" sz="1800" dirty="0">
                <a:latin typeface="Times New Roman"/>
                <a:cs typeface="Times New Roman"/>
              </a:rPr>
            </a:br>
            <a:r>
              <a:rPr lang="en-US" sz="1800" b="1" dirty="0">
                <a:latin typeface="Times New Roman"/>
                <a:cs typeface="Times New Roman"/>
              </a:rPr>
              <a:t>[38]</a:t>
            </a:r>
            <a:r>
              <a:rPr lang="en-US" sz="1800" dirty="0">
                <a:latin typeface="Times New Roman"/>
                <a:cs typeface="Times New Roman"/>
              </a:rPr>
              <a:t> L. Wu et al., "A review on electric vehicle charging infrastructure development in China," Renew. Sustain. Energy Rev., vol. 137, p. 110461, 2021.</a:t>
            </a:r>
          </a:p>
          <a:p>
            <a:r>
              <a:rPr lang="en-US" sz="1800" b="1" dirty="0">
                <a:latin typeface="Times New Roman"/>
                <a:cs typeface="Times New Roman"/>
              </a:rPr>
              <a:t>[39]</a:t>
            </a:r>
            <a:r>
              <a:rPr lang="en-US" sz="1800" dirty="0">
                <a:latin typeface="Times New Roman"/>
                <a:cs typeface="Times New Roman"/>
              </a:rPr>
              <a:t> S. Rahman et al., "Impact of electric vehicle charging on power distribution systems: A comprehensive review," Energies, vol. 14, no. 13, p. 3786, 2021.</a:t>
            </a:r>
          </a:p>
          <a:p>
            <a:r>
              <a:rPr lang="en-US" sz="1800" b="1" dirty="0">
                <a:latin typeface="Times New Roman"/>
                <a:cs typeface="Times New Roman"/>
              </a:rPr>
              <a:t>[40]</a:t>
            </a:r>
            <a:r>
              <a:rPr lang="en-US" sz="1800" dirty="0">
                <a:latin typeface="Times New Roman"/>
                <a:cs typeface="Times New Roman"/>
              </a:rPr>
              <a:t> P. Richardson et al., "Electric vehicle fast charging station usage and power requirements," Energy, vol. 248, p. 123588, 2022.</a:t>
            </a:r>
          </a:p>
          <a:p>
            <a:endParaRPr lang="en-US" sz="1800" dirty="0">
              <a:latin typeface="Times New Roman"/>
              <a:cs typeface="Times New Roman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C5154EF-E75E-9883-C029-0AC2CD4F0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5317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12E97DC7-C515-E6A0-0FD8-6636599A00F7}"/>
              </a:ext>
            </a:extLst>
          </p:cNvPr>
          <p:cNvSpPr txBox="1"/>
          <p:nvPr/>
        </p:nvSpPr>
        <p:spPr>
          <a:xfrm>
            <a:off x="433137" y="760396"/>
            <a:ext cx="11011301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PUBLICATIONS</a:t>
            </a:r>
          </a:p>
          <a:p>
            <a:endParaRPr lang="en-IN" dirty="0"/>
          </a:p>
          <a:p>
            <a:r>
              <a:rPr lang="en-IN" dirty="0"/>
              <a:t>[1]	</a:t>
            </a:r>
            <a:r>
              <a:rPr lang="en-IN" dirty="0" err="1"/>
              <a:t>S.Das</a:t>
            </a:r>
            <a:r>
              <a:rPr lang="en-IN" dirty="0"/>
              <a:t>, S. Modi, S. Bera, R. Dutta “Optimal Scheduling of Plugin Electric Vehicles Considering Seasonal Uncertainty,” International Conference on Recent Innovations in Energy Management and Renewable Resources, Springer LNEE, 2024 (IEMRE 2024) (presented)</a:t>
            </a:r>
          </a:p>
          <a:p>
            <a:endParaRPr lang="en-IN" dirty="0"/>
          </a:p>
          <a:p>
            <a:r>
              <a:rPr lang="en-IN" dirty="0"/>
              <a:t>[2]	S. Das, S. Bera, S. Modi, R. Dutta, “Electric Aircraft Charging: Current Status, Evolving Trends, and Hurdles”, IEEE North-East India International Energy Conversion Conference and Exhibition (communicated)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776D67D7-90F5-DB22-9F3B-FB6F2E3B8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379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FC5B95A-4AEA-72D4-B31E-D48639F7DFDD}"/>
              </a:ext>
            </a:extLst>
          </p:cNvPr>
          <p:cNvSpPr txBox="1"/>
          <p:nvPr/>
        </p:nvSpPr>
        <p:spPr>
          <a:xfrm>
            <a:off x="3048802" y="2877408"/>
            <a:ext cx="609760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IN" sz="6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j-ea"/>
                <a:cs typeface="Times New Roman"/>
              </a:rPr>
              <a:t>THANK</a:t>
            </a:r>
            <a:r>
              <a:rPr kumimoji="0" lang="en-IN" sz="6600" b="0" i="0" u="none" strike="noStrike" kern="0" cap="none" spc="-3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j-ea"/>
                <a:cs typeface="Times New Roman"/>
              </a:rPr>
              <a:t> </a:t>
            </a:r>
            <a:r>
              <a:rPr kumimoji="0" lang="en-IN" sz="6600" b="0" i="0" u="none" strike="noStrike" kern="0" cap="none" spc="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j-ea"/>
                <a:cs typeface="Times New Roman"/>
              </a:rPr>
              <a:t>YOU</a:t>
            </a:r>
            <a:endParaRPr lang="en-I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CF1475FB-82C1-8B0E-0BBC-C0B57378D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304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51A8B42-745B-D68B-6EEA-4B67E8BFE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0800000" flipV="1">
            <a:off x="1682818" y="4050967"/>
            <a:ext cx="8575304" cy="591577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latin typeface="Times New Roman"/>
                <a:cs typeface="Times New Roman"/>
              </a:rPr>
              <a:t>Objective</a:t>
            </a:r>
            <a:endParaRPr lang="en-US" sz="3200" dirty="0">
              <a:latin typeface="Times New Roman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C2BB687-C543-EA4D-594C-91EBA08AB0E4}"/>
              </a:ext>
            </a:extLst>
          </p:cNvPr>
          <p:cNvSpPr>
            <a:spLocks noGrp="1"/>
          </p:cNvSpPr>
          <p:nvPr>
            <p:ph idx="1"/>
          </p:nvPr>
        </p:nvSpPr>
        <p:spPr>
          <a:xfrm rot="10800000" flipV="1">
            <a:off x="587141" y="4713597"/>
            <a:ext cx="10766658" cy="157169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>
                <a:latin typeface="Times New Roman"/>
                <a:ea typeface="+mn-lt"/>
                <a:cs typeface="+mn-lt"/>
              </a:rPr>
              <a:t>Optimize EV charging under seasonal uncertainty to minimize costs while ensuring grid stability through G2V and V2G operations.</a:t>
            </a:r>
          </a:p>
          <a:p>
            <a:r>
              <a:rPr lang="en-US" sz="1800" dirty="0">
                <a:latin typeface="Times New Roman"/>
                <a:ea typeface="+mn-lt"/>
                <a:cs typeface="+mn-lt"/>
              </a:rPr>
              <a:t>Integrate renewable energy into EV charging to reduce grid dependency and enhance cost efficiency using G2V, V2G, and P2V modes.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C5B44E1A-44C2-19E9-06A7-A227F626C533}"/>
              </a:ext>
            </a:extLst>
          </p:cNvPr>
          <p:cNvSpPr txBox="1"/>
          <p:nvPr/>
        </p:nvSpPr>
        <p:spPr>
          <a:xfrm>
            <a:off x="1793106" y="364451"/>
            <a:ext cx="83547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j-ea"/>
                <a:cs typeface="Times New Roman"/>
              </a:rPr>
              <a:t>Problem Statement</a:t>
            </a:r>
            <a:endParaRPr lang="en-IN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68C847E0-E01A-9959-645F-DDE3A0EED1EC}"/>
              </a:ext>
            </a:extLst>
          </p:cNvPr>
          <p:cNvSpPr txBox="1"/>
          <p:nvPr/>
        </p:nvSpPr>
        <p:spPr>
          <a:xfrm>
            <a:off x="721895" y="1020279"/>
            <a:ext cx="1063190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 charging costs vary due to uncertainties in driving patterns, seasonal temperature changes, and electricity demand.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Unregulated G2V &amp; V2G operations lead to higher costs, battery degradation, and grid instability during peak demand.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smart scheduling reduces renewable energy utilization and increases expenses.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 for an optimized charging strategy to minimize costs, enhance power efficiency, and ensure grid stability under seasonal uncertainties.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E5ED5CA-CEE0-5A4D-1A02-85C425402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287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B861296-7654-94E7-A3AE-4E5FE2BD5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793" y="425903"/>
            <a:ext cx="10515600" cy="1325563"/>
          </a:xfrm>
        </p:spPr>
        <p:txBody>
          <a:bodyPr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formulation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A2D64C4-B684-5C43-090F-A1236B839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 descr="A white paper with black text&#10;&#10;AI-generated content may be incorrect.">
            <a:extLst>
              <a:ext uri="{FF2B5EF4-FFF2-40B4-BE49-F238E27FC236}">
                <a16:creationId xmlns:a16="http://schemas.microsoft.com/office/drawing/2014/main" xmlns="" id="{C3B2C10E-1BD5-7CA1-6DFC-9E11F1105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406" y="1357162"/>
            <a:ext cx="9054615" cy="2435192"/>
          </a:xfrm>
          <a:prstGeom prst="rect">
            <a:avLst/>
          </a:prstGeom>
        </p:spPr>
      </p:pic>
      <p:pic>
        <p:nvPicPr>
          <p:cNvPr id="6" name="Picture 5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xmlns="" id="{C233EC00-AAA3-6583-2E4B-4A0B8EEAD2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286" y="4366517"/>
            <a:ext cx="9054615" cy="18698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2CB8D11-3C6B-6440-50C0-3BE63B87559D}"/>
              </a:ext>
            </a:extLst>
          </p:cNvPr>
          <p:cNvSpPr txBox="1"/>
          <p:nvPr/>
        </p:nvSpPr>
        <p:spPr>
          <a:xfrm>
            <a:off x="10382901" y="2264851"/>
            <a:ext cx="949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.....(1)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F4F943FB-B86B-067F-7F10-FCA2FEBDBBC1}"/>
              </a:ext>
            </a:extLst>
          </p:cNvPr>
          <p:cNvSpPr txBox="1"/>
          <p:nvPr/>
        </p:nvSpPr>
        <p:spPr>
          <a:xfrm rot="10800000" flipV="1">
            <a:off x="10459092" y="4275331"/>
            <a:ext cx="8013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….(2)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1015C810-9E25-1AE7-87E6-0767EC8393AB}"/>
              </a:ext>
            </a:extLst>
          </p:cNvPr>
          <p:cNvSpPr txBox="1"/>
          <p:nvPr/>
        </p:nvSpPr>
        <p:spPr>
          <a:xfrm rot="10800000" flipV="1">
            <a:off x="1252095" y="3843297"/>
            <a:ext cx="3080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Energy Modelling:</a:t>
            </a:r>
          </a:p>
        </p:txBody>
      </p:sp>
    </p:spTree>
    <p:extLst>
      <p:ext uri="{BB962C8B-B14F-4D97-AF65-F5344CB8AC3E}">
        <p14:creationId xmlns:p14="http://schemas.microsoft.com/office/powerpoint/2010/main" val="2642035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3D48DB9-6C14-999D-4266-E0F630288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 descr="A math equations on a white background&#10;&#10;AI-generated content may be incorrect.">
            <a:extLst>
              <a:ext uri="{FF2B5EF4-FFF2-40B4-BE49-F238E27FC236}">
                <a16:creationId xmlns:a16="http://schemas.microsoft.com/office/drawing/2014/main" xmlns="" id="{D9F7619A-1B0C-A49B-5B47-4AA65B9A7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430" y="622517"/>
            <a:ext cx="8403699" cy="2006002"/>
          </a:xfrm>
          <a:prstGeom prst="rect">
            <a:avLst/>
          </a:prstGeom>
        </p:spPr>
      </p:pic>
      <p:pic>
        <p:nvPicPr>
          <p:cNvPr id="6" name="Picture 5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xmlns="" id="{A2DF9488-6A1D-332F-8623-2C60B80A3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944" y="2952185"/>
            <a:ext cx="7230282" cy="22193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BAECEFD3-F3A9-195A-5494-42EBA338D7C4}"/>
              </a:ext>
            </a:extLst>
          </p:cNvPr>
          <p:cNvSpPr txBox="1"/>
          <p:nvPr/>
        </p:nvSpPr>
        <p:spPr>
          <a:xfrm>
            <a:off x="10087275" y="1043734"/>
            <a:ext cx="10876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....(3)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E3A77F87-D326-162B-9328-DA917001F486}"/>
              </a:ext>
            </a:extLst>
          </p:cNvPr>
          <p:cNvSpPr txBox="1"/>
          <p:nvPr/>
        </p:nvSpPr>
        <p:spPr>
          <a:xfrm>
            <a:off x="10087274" y="3429000"/>
            <a:ext cx="10876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.....(4)</a:t>
            </a:r>
          </a:p>
        </p:txBody>
      </p:sp>
    </p:spTree>
    <p:extLst>
      <p:ext uri="{BB962C8B-B14F-4D97-AF65-F5344CB8AC3E}">
        <p14:creationId xmlns:p14="http://schemas.microsoft.com/office/powerpoint/2010/main" val="790420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917615F-1ECD-3F70-3A7A-9845093E4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 descr="A black and white text&#10;&#10;AI-generated content may be incorrect.">
            <a:extLst>
              <a:ext uri="{FF2B5EF4-FFF2-40B4-BE49-F238E27FC236}">
                <a16:creationId xmlns:a16="http://schemas.microsoft.com/office/drawing/2014/main" xmlns="" id="{BA6757A0-7726-43E7-0103-0E6FC5155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575" y="1150031"/>
            <a:ext cx="5872086" cy="22477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0D43901-F91A-75A1-F6C4-230ACDD683F2}"/>
              </a:ext>
            </a:extLst>
          </p:cNvPr>
          <p:cNvSpPr txBox="1"/>
          <p:nvPr/>
        </p:nvSpPr>
        <p:spPr>
          <a:xfrm flipH="1">
            <a:off x="10019899" y="1150031"/>
            <a:ext cx="10010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.....(5)</a:t>
            </a:r>
          </a:p>
        </p:txBody>
      </p:sp>
    </p:spTree>
    <p:extLst>
      <p:ext uri="{BB962C8B-B14F-4D97-AF65-F5344CB8AC3E}">
        <p14:creationId xmlns:p14="http://schemas.microsoft.com/office/powerpoint/2010/main" val="488480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4CF63EA-D4DA-5850-D70B-B9CD8380D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 descr="A white text with black text&#10;&#10;AI-generated content may be incorrect.">
            <a:extLst>
              <a:ext uri="{FF2B5EF4-FFF2-40B4-BE49-F238E27FC236}">
                <a16:creationId xmlns:a16="http://schemas.microsoft.com/office/drawing/2014/main" xmlns="" id="{BE3A4B70-9555-640E-66A4-61F8ABB0B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950" y="1701574"/>
            <a:ext cx="6714671" cy="30194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763C486-6FD1-C675-5EFE-CE7787379081}"/>
              </a:ext>
            </a:extLst>
          </p:cNvPr>
          <p:cNvSpPr txBox="1"/>
          <p:nvPr/>
        </p:nvSpPr>
        <p:spPr>
          <a:xfrm>
            <a:off x="924026" y="1010653"/>
            <a:ext cx="82795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Constraints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613DBEF1-645D-7664-2F7E-6AF94BE0564C}"/>
              </a:ext>
            </a:extLst>
          </p:cNvPr>
          <p:cNvSpPr txBox="1"/>
          <p:nvPr/>
        </p:nvSpPr>
        <p:spPr>
          <a:xfrm flipH="1">
            <a:off x="9500135" y="1701574"/>
            <a:ext cx="9721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.....(6)</a:t>
            </a:r>
          </a:p>
        </p:txBody>
      </p:sp>
    </p:spTree>
    <p:extLst>
      <p:ext uri="{BB962C8B-B14F-4D97-AF65-F5344CB8AC3E}">
        <p14:creationId xmlns:p14="http://schemas.microsoft.com/office/powerpoint/2010/main" val="32773435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494</TotalTime>
  <Words>3238</Words>
  <Application>Microsoft Office PowerPoint</Application>
  <PresentationFormat>Widescreen</PresentationFormat>
  <Paragraphs>422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5" baseType="lpstr">
      <vt:lpstr>Aptos</vt:lpstr>
      <vt:lpstr>Aptos Display</vt:lpstr>
      <vt:lpstr>Arial</vt:lpstr>
      <vt:lpstr>Arimo</vt:lpstr>
      <vt:lpstr>Calibri</vt:lpstr>
      <vt:lpstr>DejaVu Sans Light</vt:lpstr>
      <vt:lpstr>Segoe UI</vt:lpstr>
      <vt:lpstr>Symbol</vt:lpstr>
      <vt:lpstr>Tahoma</vt:lpstr>
      <vt:lpstr>Times New Roman</vt:lpstr>
      <vt:lpstr>Times New Roman Bold</vt:lpstr>
      <vt:lpstr>Verdana</vt:lpstr>
      <vt:lpstr>office theme</vt:lpstr>
      <vt:lpstr>PowerPoint Presentation</vt:lpstr>
      <vt:lpstr>Outline</vt:lpstr>
      <vt:lpstr>Introduction</vt:lpstr>
      <vt:lpstr>PowerPoint Presentation</vt:lpstr>
      <vt:lpstr>Objective</vt:lpstr>
      <vt:lpstr>Problem formulation </vt:lpstr>
      <vt:lpstr>PowerPoint Presentation</vt:lpstr>
      <vt:lpstr>PowerPoint Presentation</vt:lpstr>
      <vt:lpstr>PowerPoint Presentation</vt:lpstr>
      <vt:lpstr>PowerPoint Presentation</vt:lpstr>
      <vt:lpstr>Solution methodology</vt:lpstr>
      <vt:lpstr>Input and Test Cases  Table no-1: This table shows the percentage of type of vehicles taken for two test cases: HBC and LBC</vt:lpstr>
      <vt:lpstr>Table 2: This table shows the mean and standard deviation values considered for all the driving cycles for three seasons</vt:lpstr>
      <vt:lpstr>Dynamic Tariff for all three seasons</vt:lpstr>
      <vt:lpstr>PowerPoint Presentation</vt:lpstr>
      <vt:lpstr>PowerPoint Presentation</vt:lpstr>
      <vt:lpstr>PowerPoint Presentation</vt:lpstr>
      <vt:lpstr>Result and Analysis: </vt:lpstr>
      <vt:lpstr>For LBC Vehicles:</vt:lpstr>
      <vt:lpstr>For Monsoon For HBC Vehicles:</vt:lpstr>
      <vt:lpstr>For LBC Vehicles:</vt:lpstr>
      <vt:lpstr>For Winter For HBC Vehicles</vt:lpstr>
      <vt:lpstr>For LBC Vehicles</vt:lpstr>
      <vt:lpstr>PowerPoint Presentation</vt:lpstr>
      <vt:lpstr>Input Data &amp; Test Case </vt:lpstr>
      <vt:lpstr>Peak Solar Output Duration Across Seasons </vt:lpstr>
      <vt:lpstr>Driving Cycle Analysis: </vt:lpstr>
      <vt:lpstr>Summer:(High Solar Yield) For HBC Vehicles:                                           : </vt:lpstr>
      <vt:lpstr>For LBC Vehicles: </vt:lpstr>
      <vt:lpstr>Monsoon (Intermittent Solar Supply) For HBC set of vehicles:</vt:lpstr>
      <vt:lpstr>For LBC set of vehicles:</vt:lpstr>
      <vt:lpstr>Winter (Low Solar Yield) For HBC set of vehicles:</vt:lpstr>
      <vt:lpstr>For LBC set of vehicles: </vt:lpstr>
      <vt:lpstr>Cost Comparison:  </vt:lpstr>
      <vt:lpstr>Conclusions</vt:lpstr>
      <vt:lpstr>PowerPoint Presentation</vt:lpstr>
      <vt:lpstr>PowerPoint Presentation</vt:lpstr>
      <vt:lpstr>PowerPoint Presentation</vt:lpstr>
      <vt:lpstr>PowerPoint Presentation</vt:lpstr>
      <vt:lpstr>[31] C.A. Coello Coello, "Evolutionary multi-objective optimization: A historical view of the field," IEEE Comput. Intell. Mag., vol. 1, no. 1, pp. 28-36, 2006. [32] Q. Zhang and H. Li, "MOEA/D: A multi-objective evolutionary algorithm based on decomposition," IEEE Trans. Evol. Comput., vol. 11, no. 6, pp. 712-731, 2007. [33] J. Kennedy and R. Eberhart, "Particle swarm optimization," in Proc. Int. Conf. Neural Netw. (ICNN), 1995, vol. 4, pp. 1942-1948. [34] S. Das and P.N. Suganthan, "Differential evolution: A survey of the state-of-the-art," IEEE Trans. Evol. Comput., vol. 15, no. 1, pp. 4-31, 2011. [35] E. Mezura-Montes and C.A. Coello Coello, "Constraint-handling in nature-inspired numerical optimization: Past, present and future," Swarm Evol. Comput., vol. 1, no. 4, pp. 173-194, 2011. [36] M. Zhang et al., "Optimal scheduling of electric vehicle charging with renewable energy integration in microgrids," IEEE Trans. Smart Grid, vol. 10, no. 3, pp. 2946-2957, 2019. [37] Y. Wang and Z. Li, "Battery degradation modeling and remaining useful life prediction for electric vehicles," IEEE Trans. Ind. Informat.  [38] L. Wu et al., "A review on electric vehicle charging infrastructure development in China," Renew. Sustain. Energy Rev., vol. 137, p. 110461, 2021. [39] S. Rahman et al., "Impact of electric vehicle charging on power distribution systems: A comprehensive review," Energies, vol. 14, no. 13, p. 3786, 2021. [40] P. Richardson et al., "Electric vehicle fast charging station usage and power requirements," Energy, vol. 248, p. 123588, 2022. 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SaptarshiIEMA</dc:creator>
  <cp:lastModifiedBy>Microsoft account</cp:lastModifiedBy>
  <cp:revision>440</cp:revision>
  <dcterms:created xsi:type="dcterms:W3CDTF">2025-04-02T17:02:27Z</dcterms:created>
  <dcterms:modified xsi:type="dcterms:W3CDTF">2025-04-21T16:06:26Z</dcterms:modified>
</cp:coreProperties>
</file>

<file path=docProps/thumbnail.jpeg>
</file>